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84" r:id="rId2"/>
    <p:sldId id="271" r:id="rId3"/>
    <p:sldId id="272" r:id="rId4"/>
    <p:sldId id="279" r:id="rId5"/>
    <p:sldId id="274" r:id="rId6"/>
    <p:sldId id="275" r:id="rId7"/>
    <p:sldId id="276" r:id="rId8"/>
    <p:sldId id="277" r:id="rId9"/>
    <p:sldId id="278" r:id="rId10"/>
    <p:sldId id="280" r:id="rId11"/>
    <p:sldId id="281" r:id="rId12"/>
    <p:sldId id="282" r:id="rId13"/>
    <p:sldId id="28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014" autoAdjust="0"/>
  </p:normalViewPr>
  <p:slideViewPr>
    <p:cSldViewPr>
      <p:cViewPr varScale="1">
        <p:scale>
          <a:sx n="84" d="100"/>
          <a:sy n="84" d="100"/>
        </p:scale>
        <p:origin x="-140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17D92F-F4B6-408E-9CA8-0E52281FC251}" type="datetimeFigureOut">
              <a:rPr lang="en-US" smtClean="0"/>
              <a:pPr/>
              <a:t>9/24/2019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4F5E0E-52F8-4866-806B-4BD0BBBB04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9D54426-0D55-4090-B26D-21FDF2AF54E8}" type="datetimeFigureOut">
              <a:rPr lang="en-US" smtClean="0"/>
              <a:pPr/>
              <a:t>9/24/2019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9ABB29F-3037-42C2-9F64-68E0AE35FEE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D54426-0D55-4090-B26D-21FDF2AF54E8}" type="datetimeFigureOut">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D54426-0D55-4090-B26D-21FDF2AF54E8}" type="datetimeFigureOut">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D54426-0D55-4090-B26D-21FDF2AF54E8}" type="datetimeFigureOut">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D54426-0D55-4090-B26D-21FDF2AF54E8}" type="datetimeFigureOut">
              <a:rPr lang="en-US" smtClean="0"/>
              <a:pPr/>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BB29F-3037-42C2-9F64-68E0AE35FEE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D54426-0D55-4090-B26D-21FDF2AF54E8}" type="datetimeFigureOut">
              <a:rPr lang="en-US" smtClean="0"/>
              <a:pPr/>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D54426-0D55-4090-B26D-21FDF2AF54E8}" type="datetimeFigureOut">
              <a:rPr lang="en-US" smtClean="0"/>
              <a:pPr/>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D54426-0D55-4090-B26D-21FDF2AF54E8}" type="datetimeFigureOut">
              <a:rPr lang="en-US" smtClean="0"/>
              <a:pPr/>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54426-0D55-4090-B26D-21FDF2AF54E8}" type="datetimeFigureOut">
              <a:rPr lang="en-US" smtClean="0"/>
              <a:pPr/>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D54426-0D55-4090-B26D-21FDF2AF54E8}" type="datetimeFigureOut">
              <a:rPr lang="en-US" smtClean="0"/>
              <a:pPr/>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D54426-0D55-4090-B26D-21FDF2AF54E8}" type="datetimeFigureOut">
              <a:rPr lang="en-US" smtClean="0"/>
              <a:pPr/>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9ABB29F-3037-42C2-9F64-68E0AE35FEE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9D54426-0D55-4090-B26D-21FDF2AF54E8}" type="datetimeFigureOut">
              <a:rPr lang="en-US" smtClean="0"/>
              <a:pPr/>
              <a:t>9/24/2019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9ABB29F-3037-42C2-9F64-68E0AE35FEE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066800" y="1994357"/>
            <a:ext cx="70104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6600" b="1" i="0"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8000" b="1" i="0"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المصادر العضوية للطاقة</a:t>
            </a:r>
            <a:endParaRPr kumimoji="0" lang="ar-IQ" sz="8000" b="1" i="0" strike="noStrike" cap="none" normalizeH="0" baseline="0" dirty="0" smtClean="0">
              <a:ln>
                <a:noFill/>
              </a:ln>
              <a:solidFill>
                <a:srgbClr val="FFC000"/>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0" y="683597"/>
            <a:ext cx="914400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Lst>
            </a:pPr>
            <a:r>
              <a:rPr kumimoji="0" lang="ar-SA"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3200" b="1" i="0" u="sng"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الخطوة الثالثة:</a:t>
            </a:r>
            <a:endParaRPr kumimoji="0" lang="ar-IQ" sz="3200" b="1" i="0" u="sng"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tab pos="457200" algn="l"/>
              </a:tabLst>
            </a:pPr>
            <a:endParaRPr kumimoji="0" lang="ar-IQ" sz="32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tab pos="457200" algn="l"/>
              </a:tabLst>
            </a:pP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3200" b="1" i="0" u="none" strike="noStrike" cap="none" normalizeH="0" baseline="0" dirty="0" smtClean="0">
                <a:ln>
                  <a:noFill/>
                </a:ln>
                <a:solidFill>
                  <a:srgbClr val="00B0F0"/>
                </a:solidFill>
                <a:effectLst/>
                <a:latin typeface="Calibri" pitchFamily="34" charset="0"/>
                <a:ea typeface="Calibri" pitchFamily="34" charset="0"/>
                <a:cs typeface="Arial" pitchFamily="34" charset="0"/>
              </a:rPr>
              <a:t>الأكسدة الثانية</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تتم أكسدة </a:t>
            </a:r>
            <a:r>
              <a:rPr kumimoji="0" lang="en-US"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b-L</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هيدروكسي أسيل كو </a:t>
            </a:r>
            <a:r>
              <a:rPr kumimoji="0" lang="en-US" sz="32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A</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بواسطة هيدروكسي أسيل كو</a:t>
            </a:r>
            <a:r>
              <a:rPr kumimoji="0" lang="en-US" sz="32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A</a:t>
            </a:r>
            <a:r>
              <a:rPr kumimoji="0" lang="en-US"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ديهيدروجينيز المحتوي على </a:t>
            </a:r>
            <a:r>
              <a:rPr kumimoji="0" lang="en-US" sz="3200" b="1" i="0" u="none" strike="noStrike" cap="none" normalizeH="0" baseline="0" dirty="0" smtClean="0">
                <a:ln>
                  <a:noFill/>
                </a:ln>
                <a:solidFill>
                  <a:srgbClr val="00B0F0"/>
                </a:solidFill>
                <a:effectLst/>
                <a:latin typeface="Calibri" pitchFamily="34" charset="0"/>
                <a:ea typeface="Calibri" pitchFamily="34" charset="0"/>
                <a:cs typeface="Arial" pitchFamily="34" charset="0"/>
              </a:rPr>
              <a:t>NAD</a:t>
            </a:r>
            <a:r>
              <a:rPr kumimoji="0" lang="en-US" sz="3200" b="1" i="0" u="none" strike="noStrike" cap="none" normalizeH="0" baseline="30000" dirty="0" smtClean="0">
                <a:ln>
                  <a:noFill/>
                </a:ln>
                <a:solidFill>
                  <a:srgbClr val="00B0F0"/>
                </a:solidFill>
                <a:effectLst/>
                <a:latin typeface="Calibri" pitchFamily="34" charset="0"/>
                <a:ea typeface="Calibri" pitchFamily="34" charset="0"/>
                <a:cs typeface="Arial" pitchFamily="34" charset="0"/>
              </a:rPr>
              <a:t>+</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فينتج بيتا كيتو أسيل كو </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ar-IQ"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endPar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endParaRPr kumimoji="0" lang="ar-IQ"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Lst>
            </a:pPr>
            <a:r>
              <a:rPr kumimoji="0" lang="en-US"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L-b- </a:t>
            </a:r>
            <a:r>
              <a:rPr kumimoji="0" lang="en-US" sz="2800" b="1"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hydroxyacyl</a:t>
            </a:r>
            <a:r>
              <a:rPr kumimoji="0" lang="en-US"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 </a:t>
            </a:r>
            <a:r>
              <a:rPr kumimoji="0" lang="en-US" sz="2800" b="1"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CoA</a:t>
            </a:r>
            <a:r>
              <a:rPr kumimoji="0" lang="en-US"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 </a:t>
            </a:r>
            <a:r>
              <a:rPr kumimoji="0" lang="en-US" sz="2800" b="1" i="0" u="none" strike="noStrike" cap="none" normalizeH="0" baseline="0" dirty="0" smtClean="0">
                <a:ln>
                  <a:noFill/>
                </a:ln>
                <a:solidFill>
                  <a:schemeClr val="accent2">
                    <a:lumMod val="75000"/>
                  </a:schemeClr>
                </a:solidFill>
                <a:effectLst/>
                <a:latin typeface="Calibri" pitchFamily="34" charset="0"/>
                <a:ea typeface="Calibri" pitchFamily="34" charset="0"/>
                <a:cs typeface="Arial" pitchFamily="34" charset="0"/>
              </a:rPr>
              <a:t>+</a:t>
            </a:r>
            <a:r>
              <a:rPr kumimoji="0" lang="en-US" sz="2800" b="1" i="0" u="none" strike="noStrike" cap="none" normalizeH="0" baseline="0" dirty="0" smtClean="0">
                <a:ln>
                  <a:noFill/>
                </a:ln>
                <a:solidFill>
                  <a:srgbClr val="00B0F0"/>
                </a:solidFill>
                <a:effectLst/>
                <a:latin typeface="Calibri" pitchFamily="34" charset="0"/>
                <a:ea typeface="Calibri" pitchFamily="34" charset="0"/>
                <a:cs typeface="Arial" pitchFamily="34" charset="0"/>
              </a:rPr>
              <a:t> </a:t>
            </a:r>
            <a:r>
              <a:rPr kumimoji="0" lang="en-US"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NAD</a:t>
            </a:r>
            <a:r>
              <a:rPr kumimoji="0" lang="en-US" sz="2800" b="1" i="0" u="none" strike="noStrike" cap="none" normalizeH="0" baseline="30000" dirty="0" smtClean="0">
                <a:ln>
                  <a:noFill/>
                </a:ln>
                <a:solidFill>
                  <a:srgbClr val="FFFF00"/>
                </a:solidFill>
                <a:effectLst/>
                <a:latin typeface="Calibri" pitchFamily="34" charset="0"/>
                <a:ea typeface="Calibri" pitchFamily="34" charset="0"/>
                <a:cs typeface="Arial" pitchFamily="34" charset="0"/>
              </a:rPr>
              <a:t>+</a:t>
            </a:r>
            <a:r>
              <a:rPr kumimoji="0" lang="en-US" sz="2800" b="1" i="0" u="none" strike="noStrike" cap="none" normalizeH="0" baseline="0" dirty="0" smtClean="0">
                <a:ln>
                  <a:noFill/>
                </a:ln>
                <a:solidFill>
                  <a:srgbClr val="00B0F0"/>
                </a:solidFill>
                <a:effectLst/>
                <a:latin typeface="Calibri" pitchFamily="34" charset="0"/>
                <a:ea typeface="Calibri" pitchFamily="34" charset="0"/>
                <a:cs typeface="Arial" pitchFamily="34" charset="0"/>
              </a:rPr>
              <a:t> </a:t>
            </a:r>
            <a:r>
              <a:rPr kumimoji="0" lang="en-US" sz="2800" b="1" i="0" u="none" strike="noStrike" cap="none" normalizeH="0" baseline="0" dirty="0" smtClean="0">
                <a:ln>
                  <a:noFill/>
                </a:ln>
                <a:solidFill>
                  <a:schemeClr val="accent2">
                    <a:lumMod val="75000"/>
                  </a:schemeClr>
                </a:solidFill>
                <a:effectLst/>
                <a:latin typeface="Calibri" pitchFamily="34" charset="0"/>
                <a:ea typeface="Calibri" pitchFamily="34" charset="0"/>
                <a:cs typeface="Arial" pitchFamily="34" charset="0"/>
              </a:rPr>
              <a:t>→</a:t>
            </a:r>
            <a:r>
              <a:rPr kumimoji="0" lang="en-US" sz="2800" b="1" i="0" u="none" strike="noStrike" cap="none" normalizeH="0" baseline="0" dirty="0" smtClean="0">
                <a:ln>
                  <a:noFill/>
                </a:ln>
                <a:solidFill>
                  <a:srgbClr val="00B0F0"/>
                </a:solidFill>
                <a:effectLst/>
                <a:latin typeface="Calibri" pitchFamily="34" charset="0"/>
                <a:ea typeface="Calibri" pitchFamily="34" charset="0"/>
                <a:cs typeface="Arial" pitchFamily="34" charset="0"/>
              </a:rPr>
              <a:t> </a:t>
            </a:r>
            <a:r>
              <a:rPr kumimoji="0" lang="en-US"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b-</a:t>
            </a:r>
            <a:r>
              <a:rPr kumimoji="0" lang="en-US" sz="2800" b="1"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ketoacyl</a:t>
            </a:r>
            <a:r>
              <a:rPr kumimoji="0" lang="en-US"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 </a:t>
            </a:r>
            <a:r>
              <a:rPr kumimoji="0" lang="en-US" sz="2800" b="1"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CoA</a:t>
            </a:r>
            <a:r>
              <a:rPr kumimoji="0" lang="en-US"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 </a:t>
            </a:r>
            <a:r>
              <a:rPr kumimoji="0" lang="en-US" sz="2800" b="1" i="0" u="none" strike="noStrike" cap="none" normalizeH="0" baseline="0" dirty="0" smtClean="0">
                <a:ln>
                  <a:noFill/>
                </a:ln>
                <a:solidFill>
                  <a:schemeClr val="accent2">
                    <a:lumMod val="75000"/>
                  </a:schemeClr>
                </a:solidFill>
                <a:effectLst/>
                <a:latin typeface="Calibri" pitchFamily="34" charset="0"/>
                <a:ea typeface="Calibri" pitchFamily="34" charset="0"/>
                <a:cs typeface="Arial" pitchFamily="34" charset="0"/>
              </a:rPr>
              <a:t>+ </a:t>
            </a:r>
            <a:r>
              <a:rPr kumimoji="0" lang="en-US"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NADH </a:t>
            </a:r>
            <a:r>
              <a:rPr kumimoji="0" lang="en-US" sz="2800" b="1" i="0" u="none" strike="noStrike" cap="none" normalizeH="0" baseline="0" dirty="0" smtClean="0">
                <a:ln>
                  <a:noFill/>
                </a:ln>
                <a:solidFill>
                  <a:schemeClr val="accent2">
                    <a:lumMod val="75000"/>
                  </a:schemeClr>
                </a:solidFill>
                <a:effectLst/>
                <a:latin typeface="Calibri" pitchFamily="34" charset="0"/>
                <a:ea typeface="Calibri" pitchFamily="34" charset="0"/>
                <a:cs typeface="Arial" pitchFamily="34" charset="0"/>
              </a:rPr>
              <a:t>+</a:t>
            </a:r>
            <a:r>
              <a:rPr kumimoji="0" lang="en-US" sz="2800" b="1" i="0" u="none" strike="noStrike" cap="none" normalizeH="0" baseline="0" dirty="0" smtClean="0">
                <a:ln>
                  <a:noFill/>
                </a:ln>
                <a:solidFill>
                  <a:srgbClr val="00B0F0"/>
                </a:solidFill>
                <a:effectLst/>
                <a:latin typeface="Calibri" pitchFamily="34" charset="0"/>
                <a:ea typeface="Calibri" pitchFamily="34" charset="0"/>
                <a:cs typeface="Arial" pitchFamily="34" charset="0"/>
              </a:rPr>
              <a:t> </a:t>
            </a:r>
            <a:r>
              <a:rPr kumimoji="0" lang="en-US"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H</a:t>
            </a:r>
            <a:r>
              <a:rPr kumimoji="0" lang="en-US" sz="2800" b="1" i="0" u="none" strike="noStrike" cap="none" normalizeH="0" baseline="30000" dirty="0" smtClean="0">
                <a:ln>
                  <a:noFill/>
                </a:ln>
                <a:solidFill>
                  <a:srgbClr val="FFFF00"/>
                </a:solidFill>
                <a:effectLst/>
                <a:latin typeface="Calibri" pitchFamily="34" charset="0"/>
                <a:ea typeface="Calibri" pitchFamily="34" charset="0"/>
                <a:cs typeface="Arial" pitchFamily="34" charset="0"/>
              </a:rPr>
              <a:t>+</a:t>
            </a:r>
            <a:endParaRPr kumimoji="0" lang="en-US" sz="28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457200" algn="l"/>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0" y="761524"/>
            <a:ext cx="9144000" cy="32008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Lst>
            </a:pP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3200" b="1" i="0" u="sng"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الخطوة الرابعة:</a:t>
            </a:r>
            <a:endParaRPr kumimoji="0" lang="ar-IQ" sz="3200" b="1" i="0" u="sng"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tab pos="457200" algn="l"/>
              </a:tabLst>
            </a:pP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SA" sz="3200" b="1" i="0" u="none" strike="noStrike" cap="none" normalizeH="0" baseline="0" dirty="0" smtClean="0">
                <a:ln>
                  <a:noFill/>
                </a:ln>
                <a:solidFill>
                  <a:srgbClr val="FFC000"/>
                </a:solidFill>
                <a:effectLst/>
                <a:latin typeface="Calibri" pitchFamily="34" charset="0"/>
                <a:ea typeface="Calibri" pitchFamily="34" charset="0"/>
                <a:cs typeface="Arial" pitchFamily="34" charset="0"/>
              </a:rPr>
              <a:t> إنشطار السلسلة الكربونية عن طريق التحلل الكبريتي الذي يحفزه إنزيم بيتا كيتو ثيوليز في وجود كو </a:t>
            </a:r>
            <a:r>
              <a:rPr kumimoji="0" lang="en-US" sz="32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A</a:t>
            </a:r>
            <a:r>
              <a:rPr kumimoji="0" lang="ar-SA" sz="3200" b="1" i="0" u="none" strike="noStrike" cap="none" normalizeH="0" baseline="0" dirty="0" smtClean="0">
                <a:ln>
                  <a:noFill/>
                </a:ln>
                <a:solidFill>
                  <a:srgbClr val="FFC000"/>
                </a:solidFill>
                <a:effectLst/>
                <a:latin typeface="Calibri" pitchFamily="34" charset="0"/>
                <a:ea typeface="Calibri" pitchFamily="34" charset="0"/>
                <a:cs typeface="Arial" pitchFamily="34" charset="0"/>
              </a:rPr>
              <a:t> معطيا أسيتيل كو </a:t>
            </a:r>
            <a:r>
              <a:rPr kumimoji="0" lang="en-US" sz="32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A</a:t>
            </a:r>
            <a:r>
              <a:rPr kumimoji="0" lang="ar-SA" sz="3200" b="1" i="0" u="none" strike="noStrike" cap="none" normalizeH="0" baseline="0" dirty="0" smtClean="0">
                <a:ln>
                  <a:noFill/>
                </a:ln>
                <a:solidFill>
                  <a:schemeClr val="tx2">
                    <a:lumMod val="75000"/>
                  </a:schemeClr>
                </a:solidFill>
                <a:effectLst/>
                <a:latin typeface="Calibri" pitchFamily="34" charset="0"/>
                <a:ea typeface="Calibri" pitchFamily="34" charset="0"/>
                <a:cs typeface="Arial" pitchFamily="34" charset="0"/>
              </a:rPr>
              <a:t> + </a:t>
            </a:r>
            <a:r>
              <a:rPr kumimoji="0" lang="ar-SA" sz="3200" b="1" i="0" u="none" strike="noStrike" cap="none" normalizeH="0" baseline="0" dirty="0" smtClean="0">
                <a:ln>
                  <a:noFill/>
                </a:ln>
                <a:solidFill>
                  <a:srgbClr val="FFC000"/>
                </a:solidFill>
                <a:effectLst/>
                <a:latin typeface="Calibri" pitchFamily="34" charset="0"/>
                <a:ea typeface="Calibri" pitchFamily="34" charset="0"/>
                <a:cs typeface="Arial" pitchFamily="34" charset="0"/>
              </a:rPr>
              <a:t>الحمض الدهني منقوصا ذرتي كربون في صورة أسيل كو </a:t>
            </a:r>
            <a:r>
              <a:rPr kumimoji="0" lang="en-US" sz="3200" b="1" i="0" u="none"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A</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ar-IQ"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tab pos="457200" algn="l"/>
              </a:tabLst>
            </a:pPr>
            <a:r>
              <a:rPr kumimoji="0" lang="en-US" sz="3200" b="1" i="0" u="none" strike="noStrike" cap="none" normalizeH="0" baseline="0" dirty="0" smtClean="0">
                <a:ln>
                  <a:noFill/>
                </a:ln>
                <a:solidFill>
                  <a:schemeClr val="tx2">
                    <a:lumMod val="50000"/>
                  </a:schemeClr>
                </a:solidFill>
                <a:effectLst/>
                <a:latin typeface="Calibri" pitchFamily="34" charset="0"/>
                <a:ea typeface="Calibri" pitchFamily="34" charset="0"/>
                <a:cs typeface="Arial" pitchFamily="34" charset="0"/>
              </a:rPr>
              <a:t>b-</a:t>
            </a:r>
            <a:r>
              <a:rPr kumimoji="0" lang="en-US" sz="3200" b="1" i="0" u="none" strike="noStrike" cap="none" normalizeH="0" baseline="0" dirty="0" err="1" smtClean="0">
                <a:ln>
                  <a:noFill/>
                </a:ln>
                <a:solidFill>
                  <a:schemeClr val="tx2">
                    <a:lumMod val="50000"/>
                  </a:schemeClr>
                </a:solidFill>
                <a:effectLst/>
                <a:latin typeface="Calibri" pitchFamily="34" charset="0"/>
                <a:ea typeface="Calibri" pitchFamily="34" charset="0"/>
                <a:cs typeface="Arial" pitchFamily="34" charset="0"/>
              </a:rPr>
              <a:t>ketoacyl</a:t>
            </a:r>
            <a:r>
              <a:rPr kumimoji="0" lang="en-US" sz="3200" b="1" i="0" u="none" strike="noStrike" cap="none" normalizeH="0" baseline="0" dirty="0" smtClean="0">
                <a:ln>
                  <a:noFill/>
                </a:ln>
                <a:solidFill>
                  <a:schemeClr val="tx2">
                    <a:lumMod val="50000"/>
                  </a:schemeClr>
                </a:solidFill>
                <a:effectLst/>
                <a:latin typeface="Calibri" pitchFamily="34" charset="0"/>
                <a:ea typeface="Calibri" pitchFamily="34" charset="0"/>
                <a:cs typeface="Arial" pitchFamily="34" charset="0"/>
              </a:rPr>
              <a:t> </a:t>
            </a:r>
            <a:r>
              <a:rPr kumimoji="0" lang="en-US" sz="3200" b="1" i="0" u="none" strike="noStrike" cap="none" normalizeH="0" baseline="0" dirty="0" err="1" smtClean="0">
                <a:ln>
                  <a:noFill/>
                </a:ln>
                <a:solidFill>
                  <a:schemeClr val="tx2">
                    <a:lumMod val="50000"/>
                  </a:schemeClr>
                </a:solidFill>
                <a:effectLst/>
                <a:latin typeface="Calibri" pitchFamily="34" charset="0"/>
                <a:ea typeface="Calibri" pitchFamily="34" charset="0"/>
                <a:cs typeface="Arial" pitchFamily="34" charset="0"/>
              </a:rPr>
              <a:t>CoA</a:t>
            </a:r>
            <a:r>
              <a:rPr kumimoji="0" lang="en-US" sz="3200" b="1" i="0" u="none" strike="noStrike" cap="none" normalizeH="0" baseline="0" dirty="0" smtClean="0">
                <a:ln>
                  <a:noFill/>
                </a:ln>
                <a:solidFill>
                  <a:schemeClr val="tx2">
                    <a:lumMod val="50000"/>
                  </a:schemeClr>
                </a:solidFill>
                <a:effectLst/>
                <a:latin typeface="Calibri" pitchFamily="34" charset="0"/>
                <a:ea typeface="Calibri" pitchFamily="34" charset="0"/>
                <a:cs typeface="Arial" pitchFamily="34" charset="0"/>
              </a:rPr>
              <a:t> </a:t>
            </a:r>
            <a:r>
              <a:rPr kumimoji="0" lang="en-US" sz="3200" b="1" i="0" u="none" strike="noStrike" cap="none" normalizeH="0" baseline="0" dirty="0" smtClean="0">
                <a:ln>
                  <a:noFill/>
                </a:ln>
                <a:solidFill>
                  <a:srgbClr val="FFC000"/>
                </a:solidFill>
                <a:effectLst/>
                <a:latin typeface="Calibri" pitchFamily="34" charset="0"/>
                <a:ea typeface="Calibri" pitchFamily="34" charset="0"/>
                <a:cs typeface="Arial" pitchFamily="34" charset="0"/>
              </a:rPr>
              <a:t>+</a:t>
            </a:r>
            <a:r>
              <a:rPr kumimoji="0" lang="en-US" sz="3200" b="1" i="0" u="none" strike="noStrike" cap="none" normalizeH="0" baseline="0" dirty="0" smtClean="0">
                <a:ln>
                  <a:noFill/>
                </a:ln>
                <a:solidFill>
                  <a:schemeClr val="tx2">
                    <a:lumMod val="50000"/>
                  </a:schemeClr>
                </a:solidFill>
                <a:effectLst/>
                <a:latin typeface="Calibri" pitchFamily="34" charset="0"/>
                <a:ea typeface="Calibri" pitchFamily="34" charset="0"/>
                <a:cs typeface="Arial" pitchFamily="34" charset="0"/>
              </a:rPr>
              <a:t> </a:t>
            </a:r>
            <a:r>
              <a:rPr kumimoji="0" lang="en-US" sz="3200" b="1" i="0" u="none" strike="noStrike" cap="none" normalizeH="0" baseline="0" dirty="0" err="1" smtClean="0">
                <a:ln>
                  <a:noFill/>
                </a:ln>
                <a:solidFill>
                  <a:schemeClr val="tx2">
                    <a:lumMod val="50000"/>
                  </a:schemeClr>
                </a:solidFill>
                <a:effectLst/>
                <a:latin typeface="Calibri" pitchFamily="34" charset="0"/>
                <a:ea typeface="Calibri" pitchFamily="34" charset="0"/>
                <a:cs typeface="Arial" pitchFamily="34" charset="0"/>
              </a:rPr>
              <a:t>CoA</a:t>
            </a:r>
            <a:r>
              <a:rPr kumimoji="0" lang="en-US" sz="3200" b="1" i="0" u="none" strike="noStrike" cap="none" normalizeH="0" baseline="0" dirty="0" smtClean="0">
                <a:ln>
                  <a:noFill/>
                </a:ln>
                <a:solidFill>
                  <a:schemeClr val="tx2">
                    <a:lumMod val="50000"/>
                  </a:schemeClr>
                </a:solidFill>
                <a:effectLst/>
                <a:latin typeface="Calibri" pitchFamily="34" charset="0"/>
                <a:ea typeface="Calibri" pitchFamily="34" charset="0"/>
                <a:cs typeface="Arial" pitchFamily="34" charset="0"/>
              </a:rPr>
              <a:t>-SH</a:t>
            </a:r>
            <a:r>
              <a:rPr kumimoji="0" lang="en-US" sz="3200" b="1" i="0" u="none" strike="noStrike" cap="none" normalizeH="0" baseline="30000" dirty="0" smtClean="0">
                <a:ln>
                  <a:noFill/>
                </a:ln>
                <a:solidFill>
                  <a:schemeClr val="tx2">
                    <a:lumMod val="50000"/>
                  </a:schemeClr>
                </a:solidFill>
                <a:effectLst/>
                <a:latin typeface="Calibri" pitchFamily="34" charset="0"/>
                <a:ea typeface="Calibri" pitchFamily="34" charset="0"/>
                <a:cs typeface="Arial" pitchFamily="34" charset="0"/>
              </a:rPr>
              <a:t> </a:t>
            </a:r>
            <a:r>
              <a:rPr kumimoji="0" lang="en-US" sz="3200" b="1" i="0" u="none" strike="noStrike" cap="none" normalizeH="0" baseline="0" dirty="0" smtClean="0">
                <a:ln>
                  <a:noFill/>
                </a:ln>
                <a:solidFill>
                  <a:srgbClr val="FFC000"/>
                </a:solidFill>
                <a:effectLst/>
                <a:latin typeface="Calibri" pitchFamily="34" charset="0"/>
                <a:ea typeface="Calibri" pitchFamily="34" charset="0"/>
                <a:cs typeface="Arial" pitchFamily="34" charset="0"/>
              </a:rPr>
              <a:t>→</a:t>
            </a:r>
            <a:r>
              <a:rPr kumimoji="0" lang="en-US" sz="3200" b="1" i="0" u="none" strike="noStrike" cap="none" normalizeH="0" baseline="0" dirty="0" smtClean="0">
                <a:ln>
                  <a:noFill/>
                </a:ln>
                <a:solidFill>
                  <a:schemeClr val="tx2">
                    <a:lumMod val="50000"/>
                  </a:schemeClr>
                </a:solidFill>
                <a:effectLst/>
                <a:latin typeface="Calibri" pitchFamily="34" charset="0"/>
                <a:ea typeface="Calibri" pitchFamily="34" charset="0"/>
                <a:cs typeface="Arial" pitchFamily="34" charset="0"/>
              </a:rPr>
              <a:t> Acetyl </a:t>
            </a:r>
            <a:r>
              <a:rPr kumimoji="0" lang="en-US" sz="3200" b="1" i="0" u="none" strike="noStrike" cap="none" normalizeH="0" baseline="0" dirty="0" err="1" smtClean="0">
                <a:ln>
                  <a:noFill/>
                </a:ln>
                <a:solidFill>
                  <a:schemeClr val="tx2">
                    <a:lumMod val="50000"/>
                  </a:schemeClr>
                </a:solidFill>
                <a:effectLst/>
                <a:latin typeface="Calibri" pitchFamily="34" charset="0"/>
                <a:ea typeface="Calibri" pitchFamily="34" charset="0"/>
                <a:cs typeface="Arial" pitchFamily="34" charset="0"/>
              </a:rPr>
              <a:t>CoA</a:t>
            </a:r>
            <a:r>
              <a:rPr kumimoji="0" lang="en-US" sz="3200" b="1" i="0" u="none" strike="noStrike" cap="none" normalizeH="0" baseline="0" dirty="0" smtClean="0">
                <a:ln>
                  <a:noFill/>
                </a:ln>
                <a:solidFill>
                  <a:schemeClr val="tx2">
                    <a:lumMod val="50000"/>
                  </a:schemeClr>
                </a:solidFill>
                <a:effectLst/>
                <a:latin typeface="Calibri" pitchFamily="34" charset="0"/>
                <a:ea typeface="Calibri" pitchFamily="34" charset="0"/>
                <a:cs typeface="Arial" pitchFamily="34" charset="0"/>
              </a:rPr>
              <a:t> </a:t>
            </a:r>
            <a:r>
              <a:rPr kumimoji="0" lang="en-US" sz="3200" b="1" i="0" u="none" strike="noStrike" cap="none" normalizeH="0" baseline="0" dirty="0" smtClean="0">
                <a:ln>
                  <a:noFill/>
                </a:ln>
                <a:solidFill>
                  <a:srgbClr val="FFC000"/>
                </a:solidFill>
                <a:effectLst/>
                <a:latin typeface="Calibri" pitchFamily="34" charset="0"/>
                <a:ea typeface="Calibri" pitchFamily="34" charset="0"/>
                <a:cs typeface="Arial" pitchFamily="34" charset="0"/>
              </a:rPr>
              <a:t>+</a:t>
            </a:r>
            <a:r>
              <a:rPr kumimoji="0" lang="en-US" sz="3200" b="1" i="0" u="none" strike="noStrike" cap="none" normalizeH="0" baseline="0" dirty="0" smtClean="0">
                <a:ln>
                  <a:noFill/>
                </a:ln>
                <a:solidFill>
                  <a:schemeClr val="tx2">
                    <a:lumMod val="50000"/>
                  </a:schemeClr>
                </a:solidFill>
                <a:effectLst/>
                <a:latin typeface="Calibri" pitchFamily="34" charset="0"/>
                <a:ea typeface="Calibri" pitchFamily="34" charset="0"/>
                <a:cs typeface="Arial" pitchFamily="34" charset="0"/>
              </a:rPr>
              <a:t> </a:t>
            </a:r>
            <a:r>
              <a:rPr kumimoji="0" lang="en-US" sz="3200" b="1" i="0" u="none" strike="noStrike" cap="none" normalizeH="0" baseline="0" dirty="0" err="1" smtClean="0">
                <a:ln>
                  <a:noFill/>
                </a:ln>
                <a:solidFill>
                  <a:schemeClr val="tx2">
                    <a:lumMod val="50000"/>
                  </a:schemeClr>
                </a:solidFill>
                <a:effectLst/>
                <a:latin typeface="Calibri" pitchFamily="34" charset="0"/>
                <a:ea typeface="Calibri" pitchFamily="34" charset="0"/>
                <a:cs typeface="Arial" pitchFamily="34" charset="0"/>
              </a:rPr>
              <a:t>Acyl</a:t>
            </a:r>
            <a:r>
              <a:rPr kumimoji="0" lang="en-US" sz="3200" b="1" i="0" u="none" strike="noStrike" cap="none" normalizeH="0" baseline="0" dirty="0" smtClean="0">
                <a:ln>
                  <a:noFill/>
                </a:ln>
                <a:solidFill>
                  <a:schemeClr val="tx2">
                    <a:lumMod val="50000"/>
                  </a:schemeClr>
                </a:solidFill>
                <a:effectLst/>
                <a:latin typeface="Calibri" pitchFamily="34" charset="0"/>
                <a:ea typeface="Calibri" pitchFamily="34" charset="0"/>
                <a:cs typeface="Arial" pitchFamily="34" charset="0"/>
              </a:rPr>
              <a:t> </a:t>
            </a:r>
            <a:r>
              <a:rPr kumimoji="0" lang="en-US" sz="3200" b="1" i="0" u="none" strike="noStrike" cap="none" normalizeH="0" baseline="0" dirty="0" err="1" smtClean="0">
                <a:ln>
                  <a:noFill/>
                </a:ln>
                <a:solidFill>
                  <a:schemeClr val="tx2">
                    <a:lumMod val="50000"/>
                  </a:schemeClr>
                </a:solidFill>
                <a:effectLst/>
                <a:latin typeface="Calibri" pitchFamily="34" charset="0"/>
                <a:ea typeface="Calibri" pitchFamily="34" charset="0"/>
                <a:cs typeface="Arial" pitchFamily="34" charset="0"/>
              </a:rPr>
              <a:t>CoA</a:t>
            </a:r>
            <a:endParaRPr kumimoji="0" lang="en-US" sz="3200" b="0" i="0" u="none" strike="noStrike" cap="none" normalizeH="0" baseline="0" dirty="0" smtClean="0">
              <a:ln>
                <a:noFill/>
              </a:ln>
              <a:solidFill>
                <a:schemeClr val="tx2">
                  <a:lumMod val="50000"/>
                </a:schemeClr>
              </a:solidFill>
              <a:effectLst/>
              <a:latin typeface="Arial" pitchFamily="34" charset="0"/>
              <a:cs typeface="Arial" pitchFamily="34" charset="0"/>
            </a:endParaRPr>
          </a:p>
        </p:txBody>
      </p:sp>
      <p:sp>
        <p:nvSpPr>
          <p:cNvPr id="3" name="Rectangle 1"/>
          <p:cNvSpPr>
            <a:spLocks noChangeArrowheads="1"/>
          </p:cNvSpPr>
          <p:nvPr/>
        </p:nvSpPr>
        <p:spPr bwMode="auto">
          <a:xfrm>
            <a:off x="228600" y="4338697"/>
            <a:ext cx="87630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tab pos="457200" algn="l"/>
              </a:tabLst>
            </a:pPr>
            <a:r>
              <a:rPr kumimoji="0" lang="ar-SA" sz="3200" b="1" i="0" u="none" strike="noStrike" cap="none" normalizeH="0" baseline="0" dirty="0" smtClean="0">
                <a:ln>
                  <a:noFill/>
                </a:ln>
                <a:solidFill>
                  <a:schemeClr val="accent2">
                    <a:lumMod val="40000"/>
                    <a:lumOff val="60000"/>
                  </a:schemeClr>
                </a:solidFill>
                <a:effectLst/>
                <a:latin typeface="Calibri" pitchFamily="34" charset="0"/>
                <a:ea typeface="Calibri" pitchFamily="34" charset="0"/>
                <a:cs typeface="Arial" pitchFamily="34" charset="0"/>
              </a:rPr>
              <a:t>أسيل كو </a:t>
            </a:r>
            <a:r>
              <a:rPr kumimoji="0" lang="en-US" sz="3200" b="1" i="0" u="none"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A</a:t>
            </a:r>
            <a:r>
              <a:rPr kumimoji="0" lang="en-US" sz="3200" b="1" i="0" u="none" strike="noStrike" cap="none" normalizeH="0" baseline="0" dirty="0" smtClean="0">
                <a:ln>
                  <a:noFill/>
                </a:ln>
                <a:solidFill>
                  <a:schemeClr val="accent2">
                    <a:lumMod val="40000"/>
                    <a:lumOff val="60000"/>
                  </a:schemeClr>
                </a:solidFill>
                <a:effectLst/>
                <a:latin typeface="Calibri" pitchFamily="34" charset="0"/>
                <a:ea typeface="Calibri" pitchFamily="34" charset="0"/>
                <a:cs typeface="Arial" pitchFamily="34" charset="0"/>
              </a:rPr>
              <a:t> </a:t>
            </a:r>
            <a:r>
              <a:rPr kumimoji="0" lang="ar-SA" sz="3200" b="1" i="0" u="none" strike="noStrike" cap="none" normalizeH="0" baseline="0" dirty="0" smtClean="0">
                <a:ln>
                  <a:noFill/>
                </a:ln>
                <a:solidFill>
                  <a:schemeClr val="accent2">
                    <a:lumMod val="40000"/>
                    <a:lumOff val="60000"/>
                  </a:schemeClr>
                </a:solidFill>
                <a:effectLst/>
                <a:latin typeface="Calibri" pitchFamily="34" charset="0"/>
                <a:ea typeface="Calibri" pitchFamily="34" charset="0"/>
                <a:cs typeface="Arial" pitchFamily="34" charset="0"/>
              </a:rPr>
              <a:t> الناتج من الخطوة الرابعة لا يحتاج إلى تنشيط فيدخل مرة أخرى في دورة تحلل ذرتي كربون وهكذا تتكرر عملية الأكسدة حتى نحصل على أسيتيل كو </a:t>
            </a:r>
            <a:r>
              <a:rPr kumimoji="0" lang="en-US" sz="3200" b="1" i="0" u="none"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A</a:t>
            </a:r>
            <a:r>
              <a:rPr kumimoji="0" lang="ar-SA" sz="3200" b="1" i="0" u="none" strike="noStrike" cap="none" normalizeH="0" baseline="0" dirty="0" smtClean="0">
                <a:ln>
                  <a:noFill/>
                </a:ln>
                <a:solidFill>
                  <a:schemeClr val="accent2">
                    <a:lumMod val="40000"/>
                    <a:lumOff val="60000"/>
                  </a:schemeClr>
                </a:solidFill>
                <a:effectLst/>
                <a:latin typeface="Calibri" pitchFamily="34" charset="0"/>
                <a:ea typeface="Calibri" pitchFamily="34" charset="0"/>
                <a:cs typeface="Arial" pitchFamily="34" charset="0"/>
              </a:rPr>
              <a:t> يساوي نصف عدد ذرات الكربون للحمض الدهني الأول.</a:t>
            </a:r>
            <a:endParaRPr kumimoji="0" lang="ar-SA" sz="3200" b="1" i="0" u="none" strike="noStrike" cap="none" normalizeH="0" baseline="0" dirty="0" smtClean="0">
              <a:ln>
                <a:noFill/>
              </a:ln>
              <a:solidFill>
                <a:schemeClr val="accent2">
                  <a:lumMod val="40000"/>
                  <a:lumOff val="60000"/>
                </a:schemeClr>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303" name="Rectangle 7"/>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5531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311" name="Rectangle 15"/>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55313" name="Rectangle 17"/>
          <p:cNvSpPr>
            <a:spLocks noChangeArrowheads="1"/>
          </p:cNvSpPr>
          <p:nvPr/>
        </p:nvSpPr>
        <p:spPr bwMode="auto">
          <a:xfrm>
            <a:off x="0" y="857071"/>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r>
              <a:rPr lang="ar-SA" sz="3600" dirty="0" smtClean="0">
                <a:solidFill>
                  <a:srgbClr val="FFFF00"/>
                </a:solidFill>
                <a:latin typeface="Calibri" pitchFamily="34" charset="0"/>
                <a:ea typeface="Calibri" pitchFamily="34" charset="0"/>
                <a:cs typeface="Arial" pitchFamily="34" charset="0"/>
              </a:rPr>
              <a:t>يدخل</a:t>
            </a:r>
            <a:r>
              <a:rPr kumimoji="0" lang="ar-SA" sz="36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 جميع أسيتيل كو </a:t>
            </a:r>
            <a:r>
              <a:rPr kumimoji="0" lang="en-US" sz="3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a:t>
            </a:r>
            <a:r>
              <a:rPr kumimoji="0" lang="ar-SA" sz="36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 في دورة كربس لتعطي طاقة مختزنة في صورة </a:t>
            </a:r>
            <a:r>
              <a:rPr kumimoji="0" lang="en-US" sz="36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ATP</a:t>
            </a:r>
            <a:r>
              <a:rPr kumimoji="0" lang="ar-SA" sz="36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 وثاني أكسيد كربون وماء</a:t>
            </a:r>
            <a:r>
              <a:rPr kumimoji="0" lang="ar-SA" sz="14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a:t>
            </a:r>
            <a:endParaRPr kumimoji="0" lang="ar-SA" sz="1800" b="0" i="0" u="none" strike="noStrike" cap="none" normalizeH="0" baseline="0" dirty="0" smtClean="0">
              <a:ln>
                <a:noFill/>
              </a:ln>
              <a:solidFill>
                <a:srgbClr val="FFFF00"/>
              </a:solidFill>
              <a:effectLst/>
              <a:latin typeface="Arial" pitchFamily="34" charset="0"/>
              <a:cs typeface="Arial" pitchFamily="34" charset="0"/>
            </a:endParaRPr>
          </a:p>
        </p:txBody>
      </p:sp>
      <p:sp>
        <p:nvSpPr>
          <p:cNvPr id="2049" name="Rectangle 1"/>
          <p:cNvSpPr>
            <a:spLocks noChangeArrowheads="1"/>
          </p:cNvSpPr>
          <p:nvPr/>
        </p:nvSpPr>
        <p:spPr bwMode="auto">
          <a:xfrm>
            <a:off x="228600" y="2257485"/>
            <a:ext cx="8763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200" b="1" i="0" u="sng" strike="noStrike" cap="none" normalizeH="0" baseline="0" dirty="0" smtClean="0">
                <a:ln>
                  <a:noFill/>
                </a:ln>
                <a:solidFill>
                  <a:srgbClr val="92D050"/>
                </a:solidFill>
                <a:effectLst/>
                <a:latin typeface="Calibri" pitchFamily="34" charset="0"/>
                <a:ea typeface="Calibri" pitchFamily="34" charset="0"/>
                <a:cs typeface="Arial" pitchFamily="34" charset="0"/>
              </a:rPr>
              <a:t>الحصول على الطاقة من مركبات احادية الكاربون</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200" b="1" i="0" u="none" strike="noStrike" cap="none" normalizeH="0" baseline="0" dirty="0" smtClean="0">
                <a:ln>
                  <a:noFill/>
                </a:ln>
                <a:solidFill>
                  <a:schemeClr val="accent3">
                    <a:lumMod val="60000"/>
                    <a:lumOff val="40000"/>
                  </a:schemeClr>
                </a:solidFill>
                <a:effectLst/>
                <a:latin typeface="Calibri" pitchFamily="34" charset="0"/>
                <a:ea typeface="Calibri" pitchFamily="34" charset="0"/>
                <a:cs typeface="Arial" pitchFamily="34" charset="0"/>
              </a:rPr>
              <a:t>بعض انواع البكتريا الهوائية لاتتمكن من استخدام دورة الاحماض ثلاثية الكاربوكسيل لتكوين قوة اختزالية . من تلك الانواع البكتريا التي تنمو على مركبات احادية الكاربون  الاجبارية والاختيارية . البكتريا الاجبارية تنمو فقط على على مركبات تفتقر الى اواصر    </a:t>
            </a:r>
            <a:r>
              <a:rPr kumimoji="0" lang="en-US" sz="3200" b="1" i="0" u="none" strike="noStrike" cap="none" normalizeH="0" baseline="0" dirty="0" smtClean="0">
                <a:ln>
                  <a:noFill/>
                </a:ln>
                <a:solidFill>
                  <a:schemeClr val="tx2">
                    <a:lumMod val="50000"/>
                  </a:schemeClr>
                </a:solidFill>
                <a:effectLst/>
                <a:latin typeface="Calibri" pitchFamily="34" charset="0"/>
                <a:ea typeface="Calibri" pitchFamily="34" charset="0"/>
                <a:cs typeface="Arial" pitchFamily="34" charset="0"/>
              </a:rPr>
              <a:t>(---C---C---)</a:t>
            </a:r>
            <a:r>
              <a:rPr kumimoji="0" lang="en-US" sz="3200" b="1" i="0" u="none" strike="noStrike" cap="none" normalizeH="0" baseline="0" dirty="0" smtClean="0">
                <a:ln>
                  <a:noFill/>
                </a:ln>
                <a:solidFill>
                  <a:schemeClr val="accent3">
                    <a:lumMod val="60000"/>
                    <a:lumOff val="40000"/>
                  </a:schemeClr>
                </a:solidFill>
                <a:effectLst/>
                <a:latin typeface="Calibri" pitchFamily="34" charset="0"/>
                <a:ea typeface="Calibri" pitchFamily="34" charset="0"/>
                <a:cs typeface="Arial" pitchFamily="34" charset="0"/>
              </a:rPr>
              <a:t> </a:t>
            </a:r>
            <a:r>
              <a:rPr kumimoji="0" lang="ar-IQ" sz="3200" b="1" i="0" u="none" strike="noStrike" cap="none" normalizeH="0" baseline="0" dirty="0" smtClean="0">
                <a:ln>
                  <a:noFill/>
                </a:ln>
                <a:solidFill>
                  <a:schemeClr val="accent3">
                    <a:lumMod val="60000"/>
                    <a:lumOff val="40000"/>
                  </a:schemeClr>
                </a:solidFill>
                <a:effectLst/>
                <a:latin typeface="Calibri" pitchFamily="34" charset="0"/>
                <a:ea typeface="Calibri" pitchFamily="34" charset="0"/>
                <a:cs typeface="Arial" pitchFamily="34" charset="0"/>
              </a:rPr>
              <a:t> مثل الميثان والكحول المثيلي وغيرها ، اما الاختبارية فهي تنمو بوجود مختلف المصادر الكاربونية حتى احادية الكاربون منها .</a:t>
            </a:r>
            <a:endParaRPr kumimoji="0" lang="en-US" sz="3200" b="1" i="0" u="none" strike="noStrike" cap="none" normalizeH="0" baseline="0" dirty="0" smtClean="0">
              <a:ln>
                <a:noFill/>
              </a:ln>
              <a:solidFill>
                <a:schemeClr val="accent3">
                  <a:lumMod val="60000"/>
                  <a:lumOff val="4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2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ar-IQ"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cstate="print"/>
          <a:srcRect/>
          <a:stretch>
            <a:fillRect/>
          </a:stretch>
        </p:blipFill>
        <p:spPr bwMode="auto">
          <a:xfrm>
            <a:off x="1143000" y="0"/>
            <a:ext cx="7239000" cy="6857999"/>
          </a:xfrm>
          <a:prstGeom prst="rect">
            <a:avLst/>
          </a:prstGeom>
          <a:noFill/>
          <a:ln w="9525">
            <a:noFill/>
            <a:miter lim="800000"/>
            <a:headEnd/>
            <a:tailEnd/>
          </a:ln>
        </p:spPr>
      </p:pic>
      <p:sp>
        <p:nvSpPr>
          <p:cNvPr id="4" name="TextBox 3"/>
          <p:cNvSpPr txBox="1"/>
          <p:nvPr/>
        </p:nvSpPr>
        <p:spPr>
          <a:xfrm>
            <a:off x="1295400" y="4507468"/>
            <a:ext cx="990600" cy="369332"/>
          </a:xfrm>
          <a:prstGeom prst="rect">
            <a:avLst/>
          </a:prstGeom>
          <a:solidFill>
            <a:schemeClr val="tx1"/>
          </a:solidFill>
        </p:spPr>
        <p:txBody>
          <a:bodyPr wrap="square" rtlCol="0">
            <a:spAutoFit/>
          </a:bodyPr>
          <a:lstStyle/>
          <a:p>
            <a:endParaRPr lang="en-US" dirty="0"/>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0" y="1108770"/>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200" b="1" i="0" u="sng"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مركبات النتروجين كمصادر طاقة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ان اكثر المركبات النتروجينية المستخدمة كمصادر للطاقة هي الاحماض الامينية والبيورين والبرمدين وهذه مهمه بالنسبة لبعض انواع البكتريا اللاهوائية مثل </a:t>
            </a:r>
            <a:r>
              <a:rPr kumimoji="0" lang="en-US" sz="32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a:t>
            </a:r>
            <a:r>
              <a:rPr kumimoji="0" lang="en-US" sz="3200" b="1" i="1"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Micrococcus</a:t>
            </a:r>
            <a:r>
              <a:rPr kumimoji="0" lang="en-US" sz="3200" b="1" i="1"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 </a:t>
            </a:r>
            <a:r>
              <a:rPr kumimoji="0" lang="en-US" sz="3200" b="1" i="1"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Clostridium</a:t>
            </a:r>
            <a:r>
              <a:rPr kumimoji="0" lang="en-US" sz="32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a:t>
            </a:r>
            <a:r>
              <a:rPr kumimoji="0" lang="ar-IQ" sz="32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وممكن ان تستخدم تلك المصادر من قبل البكتريا الهوائية كمصدر للطاقة اذا كانت هي المصدر الوحيد للكربون .</a:t>
            </a:r>
            <a:endParaRPr kumimoji="0" lang="ar-IQ" sz="3200" b="1"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 y="256937"/>
            <a:ext cx="89154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800" b="1" i="0" u="sng"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الاحماض الامينية:</a:t>
            </a:r>
            <a:endParaRPr kumimoji="0" lang="en-US" sz="2800" b="1"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تتعرض الاحماض الامينية اولا الى عملية نزع مجموعة الامين </a:t>
            </a:r>
            <a:r>
              <a:rPr kumimoji="0" lang="en-US" sz="2800" b="1" i="0" u="none" strike="noStrike" cap="none" normalizeH="0" baseline="0" dirty="0" err="1" smtClean="0">
                <a:ln>
                  <a:noFill/>
                </a:ln>
                <a:solidFill>
                  <a:schemeClr val="tx2">
                    <a:lumMod val="50000"/>
                  </a:schemeClr>
                </a:solidFill>
                <a:effectLst/>
                <a:latin typeface="Calibri" pitchFamily="34" charset="0"/>
                <a:ea typeface="Calibri" pitchFamily="34" charset="0"/>
                <a:cs typeface="Arial" pitchFamily="34" charset="0"/>
              </a:rPr>
              <a:t>Deamination</a:t>
            </a:r>
            <a:r>
              <a:rPr kumimoji="0" lang="en-US"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 </a:t>
            </a:r>
            <a:r>
              <a:rPr kumimoji="0" lang="ar-IQ"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 او مجموعة الكربوكسيل </a:t>
            </a:r>
            <a:r>
              <a:rPr kumimoji="0" lang="en-US" sz="2800" b="1" i="0" u="none" strike="noStrike" cap="none" normalizeH="0" baseline="0" dirty="0" err="1" smtClean="0">
                <a:ln>
                  <a:noFill/>
                </a:ln>
                <a:solidFill>
                  <a:schemeClr val="tx2">
                    <a:lumMod val="50000"/>
                  </a:schemeClr>
                </a:solidFill>
                <a:effectLst/>
                <a:latin typeface="Calibri" pitchFamily="34" charset="0"/>
                <a:ea typeface="Calibri" pitchFamily="34" charset="0"/>
                <a:cs typeface="Arial" pitchFamily="34" charset="0"/>
              </a:rPr>
              <a:t>Decarboxilation</a:t>
            </a:r>
            <a:r>
              <a:rPr kumimoji="0" lang="ar-IQ"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 وذلك حسب توفر الانزيمات المتخصصة  . وتوجد اشكال متعددة لعملية ازالة مجموعة الامين فالكائن المجهري يسلك احد هذه الاشكال اعتمادا على نوعه وعلى ظروف التنمية في الاوساط الزراعية وان جميع نواتج هذه العملية قد تدخل دورة الاحماض ثلاثية الكاربوكسيل .</a:t>
            </a:r>
          </a:p>
          <a:p>
            <a:pPr marL="0" marR="0" lvl="0" indent="0" algn="just" defTabSz="914400" rtl="1"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FFFF00"/>
              </a:solidFill>
              <a:effectLst/>
              <a:latin typeface="Calibri" pitchFamily="34" charset="0"/>
              <a:ea typeface="Calibri"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اما عملية ازالة مجموعة الكاربوكسيل فتشمل الامينات</a:t>
            </a:r>
            <a:r>
              <a:rPr kumimoji="0" lang="en-US"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 - </a:t>
            </a:r>
            <a:r>
              <a:rPr kumimoji="0" lang="en-US" sz="2800" b="1" i="0" u="none" strike="noStrike" cap="none" normalizeH="0" baseline="0" dirty="0" smtClean="0">
                <a:ln>
                  <a:noFill/>
                </a:ln>
                <a:solidFill>
                  <a:srgbClr val="FFFF00"/>
                </a:solidFill>
                <a:effectLst/>
                <a:latin typeface="Arial" pitchFamily="34" charset="0"/>
                <a:ea typeface="Calibri" pitchFamily="34" charset="0"/>
                <a:cs typeface="Arial" pitchFamily="34" charset="0"/>
              </a:rPr>
              <a:t>(</a:t>
            </a:r>
            <a:r>
              <a:rPr kumimoji="0" lang="en-US" sz="2800" b="1" i="0" u="none" strike="noStrike" cap="none" normalizeH="0" baseline="0" dirty="0" smtClean="0">
                <a:ln>
                  <a:noFill/>
                </a:ln>
                <a:solidFill>
                  <a:schemeClr val="tx2">
                    <a:lumMod val="50000"/>
                  </a:schemeClr>
                </a:solidFill>
                <a:effectLst/>
                <a:latin typeface="Arial" pitchFamily="34" charset="0"/>
                <a:ea typeface="Calibri" pitchFamily="34" charset="0"/>
                <a:cs typeface="Arial" pitchFamily="34" charset="0"/>
              </a:rPr>
              <a:t>R--CH</a:t>
            </a:r>
            <a:r>
              <a:rPr kumimoji="0" lang="en-US" sz="2800" b="1" i="0" u="none" strike="noStrike" cap="none" normalizeH="0" baseline="-30000" dirty="0" smtClean="0">
                <a:ln>
                  <a:noFill/>
                </a:ln>
                <a:solidFill>
                  <a:schemeClr val="tx2">
                    <a:lumMod val="50000"/>
                  </a:schemeClr>
                </a:solidFill>
                <a:effectLst/>
                <a:latin typeface="Arial" pitchFamily="34" charset="0"/>
                <a:ea typeface="Calibri" pitchFamily="34" charset="0"/>
                <a:cs typeface="Arial" pitchFamily="34" charset="0"/>
              </a:rPr>
              <a:t>2</a:t>
            </a:r>
            <a:r>
              <a:rPr kumimoji="0" lang="en-US" sz="2800" b="1" i="0" u="none" strike="noStrike" cap="none" normalizeH="0" baseline="0" dirty="0" smtClean="0">
                <a:ln>
                  <a:noFill/>
                </a:ln>
                <a:solidFill>
                  <a:schemeClr val="tx2">
                    <a:lumMod val="50000"/>
                  </a:schemeClr>
                </a:solidFill>
                <a:effectLst/>
                <a:latin typeface="Arial" pitchFamily="34" charset="0"/>
                <a:ea typeface="Calibri" pitchFamily="34" charset="0"/>
                <a:cs typeface="Arial" pitchFamily="34" charset="0"/>
              </a:rPr>
              <a:t>--NH</a:t>
            </a:r>
            <a:r>
              <a:rPr kumimoji="0" lang="en-US" sz="2800" b="1" i="0" u="none" strike="noStrike" cap="none" normalizeH="0" baseline="-30000" dirty="0" smtClean="0">
                <a:ln>
                  <a:noFill/>
                </a:ln>
                <a:solidFill>
                  <a:schemeClr val="tx2">
                    <a:lumMod val="50000"/>
                  </a:schemeClr>
                </a:solidFill>
                <a:effectLst/>
                <a:latin typeface="Arial" pitchFamily="34" charset="0"/>
                <a:ea typeface="Calibri" pitchFamily="34" charset="0"/>
                <a:cs typeface="Arial" pitchFamily="34" charset="0"/>
              </a:rPr>
              <a:t>2</a:t>
            </a:r>
            <a:r>
              <a:rPr kumimoji="0" lang="en-US" sz="2800" b="1" i="0" u="none" strike="noStrike" cap="none" normalizeH="0" baseline="0" dirty="0" smtClean="0">
                <a:ln>
                  <a:noFill/>
                </a:ln>
                <a:solidFill>
                  <a:srgbClr val="FFFF00"/>
                </a:solidFill>
                <a:effectLst/>
                <a:latin typeface="Arial" pitchFamily="34" charset="0"/>
                <a:ea typeface="Calibri" pitchFamily="34" charset="0"/>
                <a:cs typeface="Arial" pitchFamily="34" charset="0"/>
              </a:rPr>
              <a:t>)</a:t>
            </a:r>
            <a:r>
              <a:rPr kumimoji="0" lang="ar-IQ"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 والتي معظمها ذات رائحة كريهة وهي الرائحة المعروفة عند التفسخ ان اكثر تفاعلات الاكسدة للاحماض الامينية انتشارا هو تفاعل ستكلاند</a:t>
            </a:r>
            <a:r>
              <a:rPr kumimoji="0" lang="en-US"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 </a:t>
            </a:r>
            <a:r>
              <a:rPr kumimoji="0" lang="en-US" sz="2800" b="1" i="0" u="none" strike="noStrike" cap="none" normalizeH="0" baseline="0" dirty="0" err="1" smtClean="0">
                <a:ln>
                  <a:noFill/>
                </a:ln>
                <a:solidFill>
                  <a:srgbClr val="FFFF00"/>
                </a:solidFill>
                <a:effectLst/>
                <a:latin typeface="Arial" pitchFamily="34" charset="0"/>
                <a:ea typeface="Calibri" pitchFamily="34" charset="0"/>
                <a:cs typeface="Arial" pitchFamily="34" charset="0"/>
              </a:rPr>
              <a:t>Stickland</a:t>
            </a:r>
            <a:r>
              <a:rPr kumimoji="0" lang="en-US" sz="2800" b="1" i="0" u="none" strike="noStrike" cap="none" normalizeH="0" baseline="0" dirty="0" smtClean="0">
                <a:ln>
                  <a:noFill/>
                </a:ln>
                <a:solidFill>
                  <a:srgbClr val="FFFF00"/>
                </a:solidFill>
                <a:effectLst/>
                <a:latin typeface="Arial" pitchFamily="34" charset="0"/>
                <a:ea typeface="Calibri" pitchFamily="34" charset="0"/>
                <a:cs typeface="Arial" pitchFamily="34" charset="0"/>
              </a:rPr>
              <a:t>  </a:t>
            </a:r>
            <a:r>
              <a:rPr kumimoji="0" lang="en-US"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 </a:t>
            </a:r>
            <a:r>
              <a:rPr kumimoji="0" lang="ar-IQ"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الذي تحصل فيه بعض الاحياء المجهرية على الطاقة . تتوفر هذه الطاقة ليس باكسدة حامض اميني واحد ولكن من عملية اكسدة واختزال تجري في ان واحد لحامضين امينين احدهما يمثل معطي الالكترونات (</a:t>
            </a:r>
            <a:r>
              <a:rPr kumimoji="0" lang="ar-IQ" sz="2800" b="1" i="0" u="none" strike="noStrike" cap="none" normalizeH="0" baseline="0" dirty="0" smtClean="0">
                <a:ln>
                  <a:noFill/>
                </a:ln>
                <a:solidFill>
                  <a:schemeClr val="tx2">
                    <a:lumMod val="50000"/>
                  </a:schemeClr>
                </a:solidFill>
                <a:effectLst/>
                <a:latin typeface="Calibri" pitchFamily="34" charset="0"/>
                <a:ea typeface="Calibri" pitchFamily="34" charset="0"/>
                <a:cs typeface="Arial" pitchFamily="34" charset="0"/>
              </a:rPr>
              <a:t>وهو الذي يتاكسد</a:t>
            </a:r>
            <a:r>
              <a:rPr kumimoji="0" lang="ar-IQ"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 والاخر مستلم الالكترونات وهو الذي يختزل</a:t>
            </a:r>
            <a:r>
              <a:rPr kumimoji="0" lang="en-US"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 </a:t>
            </a:r>
            <a:endParaRPr kumimoji="0" lang="en-US" sz="2800" b="1"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upload.wikimedia.org/wikipedia/commons/thumb/a/a2/Stickland_fermentation_English.svg/800px-Stickland_fermentation_English.svg.png"/>
          <p:cNvPicPr/>
          <p:nvPr/>
        </p:nvPicPr>
        <p:blipFill>
          <a:blip r:embed="rId2" cstate="print"/>
          <a:srcRect/>
          <a:stretch>
            <a:fillRect/>
          </a:stretch>
        </p:blipFill>
        <p:spPr bwMode="auto">
          <a:xfrm>
            <a:off x="1495425" y="761999"/>
            <a:ext cx="6153150" cy="5105401"/>
          </a:xfrm>
          <a:prstGeom prst="rect">
            <a:avLst/>
          </a:prstGeom>
          <a:noFill/>
          <a:ln w="9525">
            <a:noFill/>
            <a:miter lim="800000"/>
            <a:headEnd/>
            <a:tailEnd/>
          </a:ln>
        </p:spPr>
      </p:pic>
      <p:sp>
        <p:nvSpPr>
          <p:cNvPr id="53249" name="Rectangle 1"/>
          <p:cNvSpPr>
            <a:spLocks noChangeArrowheads="1"/>
          </p:cNvSpPr>
          <p:nvPr/>
        </p:nvSpPr>
        <p:spPr bwMode="auto">
          <a:xfrm>
            <a:off x="977335" y="6048345"/>
            <a:ext cx="7798930"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333333"/>
                </a:solidFill>
                <a:effectLst/>
                <a:latin typeface="Arial" pitchFamily="34" charset="0"/>
                <a:ea typeface="Calibri" pitchFamily="34" charset="0"/>
                <a:cs typeface="Arial" pitchFamily="34" charset="0"/>
              </a:rPr>
              <a:t>Stickland</a:t>
            </a:r>
            <a:r>
              <a:rPr kumimoji="0" lang="en-US" sz="2000" b="1" i="0" u="none" strike="noStrike" cap="none" normalizeH="0" baseline="0" dirty="0" smtClean="0">
                <a:ln>
                  <a:noFill/>
                </a:ln>
                <a:solidFill>
                  <a:srgbClr val="333333"/>
                </a:solidFill>
                <a:effectLst/>
                <a:latin typeface="Arial" pitchFamily="34" charset="0"/>
                <a:ea typeface="Calibri" pitchFamily="34" charset="0"/>
                <a:cs typeface="Arial" pitchFamily="34" charset="0"/>
              </a:rPr>
              <a:t> fermentation </a:t>
            </a:r>
            <a:r>
              <a:rPr kumimoji="0" lang="en-US" sz="2000" b="1" i="0" u="none" strike="noStrike" cap="none" normalizeH="0" baseline="0" dirty="0" err="1" smtClean="0">
                <a:ln>
                  <a:noFill/>
                </a:ln>
                <a:solidFill>
                  <a:srgbClr val="333333"/>
                </a:solidFill>
                <a:effectLst/>
                <a:latin typeface="Arial" pitchFamily="34" charset="0"/>
                <a:ea typeface="Calibri" pitchFamily="34" charset="0"/>
                <a:cs typeface="Arial" pitchFamily="34" charset="0"/>
              </a:rPr>
              <a:t>exempflified</a:t>
            </a:r>
            <a:r>
              <a:rPr kumimoji="0" lang="en-US" sz="2000" b="1" i="0" u="none" strike="noStrike" cap="none" normalizeH="0" baseline="0" dirty="0" smtClean="0">
                <a:ln>
                  <a:noFill/>
                </a:ln>
                <a:solidFill>
                  <a:srgbClr val="333333"/>
                </a:solidFill>
                <a:effectLst/>
                <a:latin typeface="Arial" pitchFamily="34" charset="0"/>
                <a:ea typeface="Calibri" pitchFamily="34" charset="0"/>
                <a:cs typeface="Arial" pitchFamily="34" charset="0"/>
              </a:rPr>
              <a:t> with D-</a:t>
            </a:r>
            <a:r>
              <a:rPr kumimoji="0" lang="en-US" sz="2000" b="1" i="0" u="none" strike="noStrike" cap="none" normalizeH="0" baseline="0" dirty="0" err="1" smtClean="0">
                <a:ln>
                  <a:noFill/>
                </a:ln>
                <a:solidFill>
                  <a:srgbClr val="333333"/>
                </a:solidFill>
                <a:effectLst/>
                <a:latin typeface="Arial" pitchFamily="34" charset="0"/>
                <a:ea typeface="Calibri" pitchFamily="34" charset="0"/>
                <a:cs typeface="Arial" pitchFamily="34" charset="0"/>
              </a:rPr>
              <a:t>alanine</a:t>
            </a:r>
            <a:r>
              <a:rPr kumimoji="0" lang="en-US" sz="2000" b="1" i="0" u="none" strike="noStrike" cap="none" normalizeH="0" baseline="0" dirty="0" smtClean="0">
                <a:ln>
                  <a:noFill/>
                </a:ln>
                <a:solidFill>
                  <a:srgbClr val="333333"/>
                </a:solidFill>
                <a:effectLst/>
                <a:latin typeface="Arial" pitchFamily="34" charset="0"/>
                <a:ea typeface="Calibri" pitchFamily="34" charset="0"/>
                <a:cs typeface="Arial" pitchFamily="34" charset="0"/>
              </a:rPr>
              <a:t> and </a:t>
            </a:r>
            <a:r>
              <a:rPr kumimoji="0" lang="en-US" sz="2000" b="1" i="0" u="none" strike="noStrike" cap="none" normalizeH="0" baseline="0" dirty="0" err="1" smtClean="0">
                <a:ln>
                  <a:noFill/>
                </a:ln>
                <a:solidFill>
                  <a:srgbClr val="333333"/>
                </a:solidFill>
                <a:effectLst/>
                <a:latin typeface="Arial" pitchFamily="34" charset="0"/>
                <a:ea typeface="Calibri" pitchFamily="34" charset="0"/>
                <a:cs typeface="Arial" pitchFamily="34" charset="0"/>
              </a:rPr>
              <a:t>glycine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76200" y="1426726"/>
            <a:ext cx="89154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800" b="1" i="0" u="sng"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البيورين والبريميدين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بعض الاحياء المجهرية مثل </a:t>
            </a:r>
            <a:r>
              <a:rPr kumimoji="0" lang="en-US" sz="2800" b="1" i="0" u="none" strike="noStrike" cap="none" normalizeH="0" baseline="0" dirty="0" err="1" smtClean="0">
                <a:ln>
                  <a:noFill/>
                </a:ln>
                <a:solidFill>
                  <a:schemeClr val="accent2">
                    <a:lumMod val="60000"/>
                    <a:lumOff val="40000"/>
                  </a:schemeClr>
                </a:solidFill>
                <a:effectLst/>
                <a:latin typeface="Calibri" pitchFamily="34" charset="0"/>
                <a:ea typeface="Calibri" pitchFamily="34" charset="0"/>
                <a:cs typeface="Arial" pitchFamily="34" charset="0"/>
              </a:rPr>
              <a:t>Micobacteria</a:t>
            </a:r>
            <a:r>
              <a:rPr kumimoji="0" lang="ar-IQ"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 لها القدرة للحصول على الطاقة بادخال مكونات الاحماض النووية الى دورات تحرر الطاقة كادورة الاحماض الكربوكسيل وذلك من خلال تحليل الاحماض النووية اولا الى النيوكليوتايد والنيوكليوسايد ومن ثم الى القواعد الابسط . بكتريا </a:t>
            </a:r>
            <a:r>
              <a:rPr kumimoji="0" lang="en-US" sz="2800" b="1" i="0" u="none" strike="noStrike" cap="none" normalizeH="0" baseline="0" dirty="0" smtClean="0">
                <a:ln>
                  <a:noFill/>
                </a:ln>
                <a:solidFill>
                  <a:schemeClr val="accent2">
                    <a:lumMod val="60000"/>
                    <a:lumOff val="40000"/>
                  </a:schemeClr>
                </a:solidFill>
                <a:effectLst/>
                <a:latin typeface="Calibri" pitchFamily="34" charset="0"/>
                <a:ea typeface="Calibri" pitchFamily="34" charset="0"/>
                <a:cs typeface="Arial" pitchFamily="34" charset="0"/>
              </a:rPr>
              <a:t>Micrococcus  </a:t>
            </a:r>
            <a:r>
              <a:rPr kumimoji="0" lang="en-US" sz="2800" b="1" i="0" u="none" strike="noStrike" cap="none" normalizeH="0" baseline="0" dirty="0" err="1" smtClean="0">
                <a:ln>
                  <a:noFill/>
                </a:ln>
                <a:solidFill>
                  <a:schemeClr val="accent2">
                    <a:lumMod val="60000"/>
                    <a:lumOff val="40000"/>
                  </a:schemeClr>
                </a:solidFill>
                <a:effectLst/>
                <a:latin typeface="Calibri" pitchFamily="34" charset="0"/>
                <a:ea typeface="Calibri" pitchFamily="34" charset="0"/>
                <a:cs typeface="Arial" pitchFamily="34" charset="0"/>
              </a:rPr>
              <a:t>aerogenes</a:t>
            </a:r>
            <a:r>
              <a:rPr kumimoji="0" lang="en-US" sz="2800" b="1" i="0" u="none" strike="noStrike" cap="none" normalizeH="0" baseline="0" dirty="0" smtClean="0">
                <a:ln>
                  <a:noFill/>
                </a:ln>
                <a:solidFill>
                  <a:schemeClr val="accent2">
                    <a:lumMod val="60000"/>
                    <a:lumOff val="40000"/>
                  </a:schemeClr>
                </a:solidFill>
                <a:effectLst/>
                <a:latin typeface="Calibri" pitchFamily="34" charset="0"/>
                <a:ea typeface="Calibri" pitchFamily="34" charset="0"/>
                <a:cs typeface="Arial" pitchFamily="34" charset="0"/>
              </a:rPr>
              <a:t>  </a:t>
            </a:r>
            <a:r>
              <a:rPr kumimoji="0" lang="ar-IQ" sz="2800" b="1" i="0" u="none" strike="noStrike" cap="none" normalizeH="0" baseline="0" dirty="0" smtClean="0">
                <a:ln>
                  <a:noFill/>
                </a:ln>
                <a:solidFill>
                  <a:schemeClr val="accent2">
                    <a:lumMod val="60000"/>
                    <a:lumOff val="40000"/>
                  </a:schemeClr>
                </a:solidFill>
                <a:effectLst/>
                <a:latin typeface="Calibri" pitchFamily="34" charset="0"/>
                <a:ea typeface="Calibri" pitchFamily="34" charset="0"/>
                <a:cs typeface="Arial" pitchFamily="34" charset="0"/>
              </a:rPr>
              <a:t> </a:t>
            </a:r>
            <a:r>
              <a:rPr kumimoji="0" lang="ar-IQ" sz="28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تخمر اليوراسل والسايتوسين والثايمين مكونه بذلك نواتج مختلفة اهمها اللاكتيت وثاني اوكسيد الكربون  والهيدروجين والامونيا .</a:t>
            </a:r>
            <a:endParaRPr kumimoji="0" lang="ar-IQ" sz="2800" b="1"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76200" y="569179"/>
            <a:ext cx="89154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200" b="1" i="0" u="sng" strike="noStrike" cap="none" normalizeH="0" baseline="0" dirty="0" smtClean="0">
                <a:ln>
                  <a:noFill/>
                </a:ln>
                <a:solidFill>
                  <a:schemeClr val="tx2">
                    <a:lumMod val="75000"/>
                  </a:schemeClr>
                </a:solidFill>
                <a:effectLst/>
                <a:latin typeface="Calibri" pitchFamily="34" charset="0"/>
                <a:ea typeface="Calibri" pitchFamily="34" charset="0"/>
                <a:cs typeface="Arial" pitchFamily="34" charset="0"/>
              </a:rPr>
              <a:t>استرات الكليسرول والاحماض الدهنية كمصادر طاقة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accent3">
                  <a:lumMod val="40000"/>
                  <a:lumOff val="6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smtClean="0">
                <a:ln>
                  <a:noFill/>
                </a:ln>
                <a:solidFill>
                  <a:schemeClr val="accent3">
                    <a:lumMod val="40000"/>
                    <a:lumOff val="60000"/>
                  </a:schemeClr>
                </a:solidFill>
                <a:effectLst/>
                <a:latin typeface="Calibri" pitchFamily="34" charset="0"/>
                <a:ea typeface="Calibri" pitchFamily="34" charset="0"/>
                <a:cs typeface="Arial" pitchFamily="34" charset="0"/>
              </a:rPr>
              <a:t>تستخدم من قبل بعض الاحياء المجهرية وذلك بتحليل الاسترات اولا الى الكليسرول والاحماض الدهنية بواسطة الانزيمات المحلله للدهنيات سواء اكان ذلك داخل او خارج الخلية ، اذ ان الكليسرول ينشط اولا بفسفرته ثم يدخل مسلك </a:t>
            </a:r>
            <a:r>
              <a:rPr kumimoji="0" lang="en-US" sz="3200" b="1" i="0" u="none" strike="noStrike" cap="none" normalizeH="0" baseline="0" dirty="0" smtClean="0">
                <a:ln>
                  <a:noFill/>
                </a:ln>
                <a:solidFill>
                  <a:schemeClr val="accent3">
                    <a:lumMod val="40000"/>
                    <a:lumOff val="60000"/>
                  </a:schemeClr>
                </a:solidFill>
                <a:effectLst/>
                <a:latin typeface="Calibri" pitchFamily="34" charset="0"/>
                <a:ea typeface="Calibri" pitchFamily="34" charset="0"/>
                <a:cs typeface="Arial" pitchFamily="34" charset="0"/>
              </a:rPr>
              <a:t>(</a:t>
            </a:r>
            <a:r>
              <a:rPr kumimoji="0" lang="en-US" sz="3200" b="1" i="0" u="none" strike="noStrike" cap="none" normalizeH="0" baseline="0" dirty="0" smtClean="0">
                <a:ln>
                  <a:noFill/>
                </a:ln>
                <a:solidFill>
                  <a:schemeClr val="tx2">
                    <a:lumMod val="75000"/>
                  </a:schemeClr>
                </a:solidFill>
                <a:effectLst/>
                <a:latin typeface="Calibri" pitchFamily="34" charset="0"/>
                <a:ea typeface="Calibri" pitchFamily="34" charset="0"/>
                <a:cs typeface="Arial" pitchFamily="34" charset="0"/>
              </a:rPr>
              <a:t>EMP</a:t>
            </a:r>
            <a:r>
              <a:rPr kumimoji="0" lang="en-US" sz="3200" b="1" i="0" u="none" strike="noStrike" cap="none" normalizeH="0" baseline="0" dirty="0" smtClean="0">
                <a:ln>
                  <a:noFill/>
                </a:ln>
                <a:solidFill>
                  <a:schemeClr val="accent3">
                    <a:lumMod val="40000"/>
                    <a:lumOff val="60000"/>
                  </a:schemeClr>
                </a:solidFill>
                <a:effectLst/>
                <a:latin typeface="Calibri" pitchFamily="34" charset="0"/>
                <a:ea typeface="Calibri" pitchFamily="34" charset="0"/>
                <a:cs typeface="Arial" pitchFamily="34" charset="0"/>
              </a:rPr>
              <a:t>)</a:t>
            </a:r>
            <a:r>
              <a:rPr kumimoji="0" lang="ar-IQ" sz="3200" b="1" i="0" u="none" strike="noStrike" cap="none" normalizeH="0" baseline="0" dirty="0" smtClean="0">
                <a:ln>
                  <a:noFill/>
                </a:ln>
                <a:solidFill>
                  <a:schemeClr val="accent3">
                    <a:lumMod val="40000"/>
                    <a:lumOff val="60000"/>
                  </a:schemeClr>
                </a:solidFill>
                <a:effectLst/>
                <a:latin typeface="Calibri" pitchFamily="34" charset="0"/>
                <a:ea typeface="Calibri" pitchFamily="34" charset="0"/>
                <a:cs typeface="Arial" pitchFamily="34" charset="0"/>
              </a:rPr>
              <a:t> اما الاحماض الدهنية فتدخل عملية الاكسدة وهذه تكون على ثلاثة اشكال وهي ( </a:t>
            </a:r>
            <a:r>
              <a:rPr kumimoji="0" lang="ar-IQ" sz="3200" b="1" i="0" u="none" strike="noStrike" cap="none" normalizeH="0" baseline="0" dirty="0" smtClean="0">
                <a:ln>
                  <a:noFill/>
                </a:ln>
                <a:solidFill>
                  <a:schemeClr val="tx2">
                    <a:lumMod val="75000"/>
                  </a:schemeClr>
                </a:solidFill>
                <a:effectLst/>
                <a:latin typeface="Calibri" pitchFamily="34" charset="0"/>
                <a:ea typeface="Calibri" pitchFamily="34" charset="0"/>
                <a:cs typeface="Arial" pitchFamily="34" charset="0"/>
              </a:rPr>
              <a:t>الالفا</a:t>
            </a:r>
            <a:r>
              <a:rPr kumimoji="0" lang="ar-IQ" sz="3200" b="1" i="0" u="none" strike="noStrike" cap="none" normalizeH="0" baseline="0" dirty="0" smtClean="0">
                <a:ln>
                  <a:noFill/>
                </a:ln>
                <a:solidFill>
                  <a:schemeClr val="accent3">
                    <a:lumMod val="40000"/>
                    <a:lumOff val="60000"/>
                  </a:schemeClr>
                </a:solidFill>
                <a:effectLst/>
                <a:latin typeface="Calibri" pitchFamily="34" charset="0"/>
                <a:ea typeface="Calibri" pitchFamily="34" charset="0"/>
                <a:cs typeface="Arial" pitchFamily="34" charset="0"/>
              </a:rPr>
              <a:t> ، </a:t>
            </a:r>
            <a:r>
              <a:rPr kumimoji="0" lang="ar-IQ" sz="3200" b="1" i="0" u="none" strike="noStrike" cap="none" normalizeH="0" baseline="0" dirty="0" smtClean="0">
                <a:ln>
                  <a:noFill/>
                </a:ln>
                <a:solidFill>
                  <a:schemeClr val="tx2">
                    <a:lumMod val="75000"/>
                  </a:schemeClr>
                </a:solidFill>
                <a:effectLst/>
                <a:latin typeface="Calibri" pitchFamily="34" charset="0"/>
                <a:ea typeface="Calibri" pitchFamily="34" charset="0"/>
                <a:cs typeface="Arial" pitchFamily="34" charset="0"/>
              </a:rPr>
              <a:t>البيتا، الاوميكا </a:t>
            </a:r>
            <a:r>
              <a:rPr kumimoji="0" lang="ar-IQ" sz="3200" b="1" i="0" u="none" strike="noStrike" cap="none" normalizeH="0" baseline="0" dirty="0" smtClean="0">
                <a:ln>
                  <a:noFill/>
                </a:ln>
                <a:solidFill>
                  <a:schemeClr val="accent3">
                    <a:lumMod val="40000"/>
                    <a:lumOff val="60000"/>
                  </a:schemeClr>
                </a:solidFill>
                <a:effectLst/>
                <a:latin typeface="Calibri" pitchFamily="34" charset="0"/>
                <a:ea typeface="Calibri" pitchFamily="34" charset="0"/>
                <a:cs typeface="Arial" pitchFamily="34" charset="0"/>
              </a:rPr>
              <a:t>) . الشكل الفا يحصل في الكاربون الثانية من السلسلة وذلك بتحويلة الى حامض دهني من النوع الفا هيدروكسي تلي هذه العملية عملية ازالة مجموعة الكاربوكسيل </a:t>
            </a:r>
            <a:r>
              <a:rPr kumimoji="0" lang="en-US" sz="3200" b="1" i="0" u="none" strike="noStrike" cap="none" normalizeH="0" baseline="0" dirty="0" smtClean="0">
                <a:ln>
                  <a:noFill/>
                </a:ln>
                <a:solidFill>
                  <a:schemeClr val="accent3">
                    <a:lumMod val="40000"/>
                    <a:lumOff val="60000"/>
                  </a:schemeClr>
                </a:solidFill>
                <a:effectLst/>
                <a:latin typeface="Calibri" pitchFamily="34" charset="0"/>
                <a:ea typeface="Calibri" pitchFamily="34" charset="0"/>
                <a:cs typeface="Arial" pitchFamily="34" charset="0"/>
              </a:rPr>
              <a:t>(</a:t>
            </a:r>
            <a:r>
              <a:rPr kumimoji="0" lang="en-US" sz="3200" b="1" i="0" u="none" strike="noStrike" cap="none" normalizeH="0" baseline="0" dirty="0" err="1" smtClean="0">
                <a:ln>
                  <a:noFill/>
                </a:ln>
                <a:solidFill>
                  <a:schemeClr val="tx2">
                    <a:lumMod val="75000"/>
                  </a:schemeClr>
                </a:solidFill>
                <a:effectLst/>
                <a:latin typeface="Calibri" pitchFamily="34" charset="0"/>
                <a:ea typeface="Calibri" pitchFamily="34" charset="0"/>
                <a:cs typeface="Arial" pitchFamily="34" charset="0"/>
              </a:rPr>
              <a:t>Decarboxylation</a:t>
            </a:r>
            <a:r>
              <a:rPr kumimoji="0" lang="en-US" sz="3200" b="1" i="0" u="none" strike="noStrike" cap="none" normalizeH="0" baseline="0" dirty="0" smtClean="0">
                <a:ln>
                  <a:noFill/>
                </a:ln>
                <a:solidFill>
                  <a:schemeClr val="accent3">
                    <a:lumMod val="40000"/>
                    <a:lumOff val="60000"/>
                  </a:schemeClr>
                </a:solidFill>
                <a:effectLst/>
                <a:latin typeface="Calibri" pitchFamily="34" charset="0"/>
                <a:ea typeface="Calibri" pitchFamily="34" charset="0"/>
                <a:cs typeface="Arial" pitchFamily="34" charset="0"/>
              </a:rPr>
              <a:t>)</a:t>
            </a:r>
            <a:r>
              <a:rPr kumimoji="0" lang="ar-IQ" sz="3200" b="1" i="0" u="none" strike="noStrike" cap="none" normalizeH="0" baseline="0" dirty="0" smtClean="0">
                <a:ln>
                  <a:noFill/>
                </a:ln>
                <a:solidFill>
                  <a:schemeClr val="accent3">
                    <a:lumMod val="40000"/>
                    <a:lumOff val="60000"/>
                  </a:schemeClr>
                </a:solidFill>
                <a:effectLst/>
                <a:latin typeface="Calibri" pitchFamily="34" charset="0"/>
                <a:ea typeface="Calibri" pitchFamily="34" charset="0"/>
                <a:cs typeface="Arial" pitchFamily="34" charset="0"/>
              </a:rPr>
              <a:t> مما ينتج عنه حامض دهني يمتلك عددا اقل من ذرات الكاربون </a:t>
            </a:r>
            <a:r>
              <a:rPr kumimoji="0" lang="ar-IQ" sz="3200" b="0" i="0" u="none" strike="noStrike" cap="none" normalizeH="0" baseline="0" dirty="0" smtClean="0">
                <a:ln>
                  <a:noFill/>
                </a:ln>
                <a:solidFill>
                  <a:schemeClr val="accent3">
                    <a:lumMod val="40000"/>
                    <a:lumOff val="60000"/>
                  </a:schemeClr>
                </a:solidFill>
                <a:effectLst/>
                <a:latin typeface="Calibri" pitchFamily="34" charset="0"/>
                <a:ea typeface="Calibri" pitchFamily="34" charset="0"/>
                <a:cs typeface="Arial" pitchFamily="34" charset="0"/>
              </a:rPr>
              <a:t>.</a:t>
            </a:r>
            <a:endParaRPr kumimoji="0" lang="ar-IQ" sz="3200" b="0" i="0" u="none" strike="noStrike" cap="none" normalizeH="0" baseline="0" dirty="0" smtClean="0">
              <a:ln>
                <a:noFill/>
              </a:ln>
              <a:solidFill>
                <a:schemeClr val="accent3">
                  <a:lumMod val="40000"/>
                  <a:lumOff val="60000"/>
                </a:schemeClr>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668715"/>
            <a:ext cx="89916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Lst>
            </a:pPr>
            <a:r>
              <a:rPr kumimoji="0" lang="ar-IQ" sz="3200" b="1" i="0" u="sng" strike="noStrike" cap="none" normalizeH="0" baseline="0" dirty="0" smtClean="0">
                <a:ln>
                  <a:noFill/>
                </a:ln>
                <a:solidFill>
                  <a:schemeClr val="accent6">
                    <a:lumMod val="60000"/>
                    <a:lumOff val="40000"/>
                  </a:schemeClr>
                </a:solidFill>
                <a:effectLst/>
                <a:latin typeface="Times New Roman" pitchFamily="18" charset="0"/>
                <a:ea typeface="Calibri" pitchFamily="34" charset="0"/>
                <a:cs typeface="Times New Roman" pitchFamily="18" charset="0"/>
              </a:rPr>
              <a:t>أكسدة بيتا : </a:t>
            </a:r>
            <a:r>
              <a:rPr kumimoji="0" lang="en-US" sz="3200" b="1" i="0" u="sng" strike="noStrike" cap="none" normalizeH="0" baseline="0" dirty="0" smtClean="0">
                <a:ln>
                  <a:noFill/>
                </a:ln>
                <a:solidFill>
                  <a:schemeClr val="accent6">
                    <a:lumMod val="60000"/>
                    <a:lumOff val="40000"/>
                  </a:schemeClr>
                </a:solidFill>
                <a:effectLst/>
                <a:latin typeface="Times New Roman" pitchFamily="18" charset="0"/>
                <a:ea typeface="Calibri" pitchFamily="34" charset="0"/>
                <a:cs typeface="Times New Roman" pitchFamily="18" charset="0"/>
              </a:rPr>
              <a:t>Beta oxidation</a:t>
            </a:r>
            <a:endParaRPr kumimoji="0" lang="ar-IQ" sz="3200" b="1" i="0" u="sng" strike="noStrike" cap="none" normalizeH="0" baseline="0" dirty="0" smtClean="0">
              <a:ln>
                <a:noFill/>
              </a:ln>
              <a:solidFill>
                <a:schemeClr val="accent6">
                  <a:lumMod val="60000"/>
                  <a:lumOff val="40000"/>
                </a:schemeClr>
              </a:solidFill>
              <a:effectLst/>
              <a:latin typeface="Times New Roman" pitchFamily="18" charset="0"/>
              <a:ea typeface="Calibri" pitchFamily="34"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tab pos="457200" algn="l"/>
              </a:tabLst>
            </a:pPr>
            <a:r>
              <a:rPr kumimoji="0" lang="en-US" sz="3200" b="1" i="0" u="none" strike="noStrike" cap="none" normalizeH="0" baseline="0" dirty="0" smtClean="0">
                <a:ln>
                  <a:noFill/>
                </a:ln>
                <a:solidFill>
                  <a:schemeClr val="accent3">
                    <a:lumMod val="40000"/>
                    <a:lumOff val="60000"/>
                  </a:schemeClr>
                </a:solidFill>
                <a:effectLst/>
                <a:latin typeface="Calibri" pitchFamily="34" charset="0"/>
                <a:ea typeface="Calibri" pitchFamily="34" charset="0"/>
                <a:cs typeface="Arial" pitchFamily="34" charset="0"/>
              </a:rPr>
              <a:t/>
            </a:r>
            <a:br>
              <a:rPr kumimoji="0" lang="en-US" sz="3200" b="1" i="0" u="none" strike="noStrike" cap="none" normalizeH="0" baseline="0" dirty="0" smtClean="0">
                <a:ln>
                  <a:noFill/>
                </a:ln>
                <a:solidFill>
                  <a:schemeClr val="accent3">
                    <a:lumMod val="40000"/>
                    <a:lumOff val="60000"/>
                  </a:schemeClr>
                </a:solidFill>
                <a:effectLst/>
                <a:latin typeface="Calibri" pitchFamily="34" charset="0"/>
                <a:ea typeface="Calibri" pitchFamily="34" charset="0"/>
                <a:cs typeface="Arial" pitchFamily="34" charset="0"/>
              </a:rPr>
            </a:br>
            <a:r>
              <a:rPr kumimoji="0" lang="ar-SA" sz="3200" b="1" i="0" u="sng" strike="noStrike" cap="none" normalizeH="0" baseline="0" dirty="0" smtClean="0">
                <a:ln>
                  <a:noFill/>
                </a:ln>
                <a:solidFill>
                  <a:schemeClr val="tx2">
                    <a:lumMod val="75000"/>
                  </a:schemeClr>
                </a:solidFill>
                <a:effectLst/>
                <a:latin typeface="Calibri" pitchFamily="34" charset="0"/>
                <a:ea typeface="Calibri" pitchFamily="34" charset="0"/>
                <a:cs typeface="Arial" pitchFamily="34" charset="0"/>
              </a:rPr>
              <a:t>الأحماض الدهنية المشبعة ذات العدد الزوجي للكربون</a:t>
            </a:r>
            <a:r>
              <a:rPr kumimoji="0" lang="ar-SA" sz="3200" b="0" i="0" u="none" strike="noStrike" cap="none" normalizeH="0" baseline="0" dirty="0" smtClean="0">
                <a:ln>
                  <a:noFill/>
                </a:ln>
                <a:solidFill>
                  <a:schemeClr val="tx2">
                    <a:lumMod val="75000"/>
                  </a:schemeClr>
                </a:solidFill>
                <a:effectLst/>
                <a:latin typeface="Calibri" pitchFamily="34" charset="0"/>
                <a:ea typeface="Calibri" pitchFamily="34" charset="0"/>
                <a:cs typeface="Arial" pitchFamily="34" charset="0"/>
              </a:rPr>
              <a:t> </a:t>
            </a:r>
            <a:r>
              <a:rPr kumimoji="0" lang="ar-IQ" sz="3200" b="0" i="0" u="none" strike="noStrike" cap="none" normalizeH="0" baseline="0" dirty="0" smtClean="0">
                <a:ln>
                  <a:noFill/>
                </a:ln>
                <a:solidFill>
                  <a:schemeClr val="tx2">
                    <a:lumMod val="75000"/>
                  </a:schemeClr>
                </a:solidFill>
                <a:effectLst/>
                <a:latin typeface="Calibri" pitchFamily="34" charset="0"/>
                <a:ea typeface="Calibri" pitchFamily="34" charset="0"/>
                <a:cs typeface="Arial" pitchFamily="34" charset="0"/>
              </a:rPr>
              <a:t>:</a:t>
            </a:r>
          </a:p>
          <a:p>
            <a:pPr marL="0" marR="0" lvl="0" indent="0" algn="r" defTabSz="914400" rtl="1" eaLnBrk="1" fontAlgn="base" latinLnBrk="0" hangingPunct="1">
              <a:lnSpc>
                <a:spcPct val="100000"/>
              </a:lnSpc>
              <a:spcBef>
                <a:spcPct val="0"/>
              </a:spcBef>
              <a:spcAft>
                <a:spcPct val="0"/>
              </a:spcAft>
              <a:buClrTx/>
              <a:buSzTx/>
              <a:buFontTx/>
              <a:buNone/>
              <a:tabLst>
                <a:tab pos="457200" algn="l"/>
              </a:tabLst>
            </a:pPr>
            <a:endParaRPr kumimoji="0" lang="en-US" sz="3200" b="0" i="0" u="none" strike="noStrike" cap="none" normalizeH="0" baseline="0" dirty="0" smtClean="0">
              <a:ln>
                <a:noFill/>
              </a:ln>
              <a:solidFill>
                <a:schemeClr val="accent3">
                  <a:lumMod val="40000"/>
                  <a:lumOff val="60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en-US" sz="3200" b="1" i="0" u="none" strike="noStrike" cap="none" normalizeH="0" baseline="0" dirty="0" smtClean="0">
                <a:ln>
                  <a:noFill/>
                </a:ln>
                <a:solidFill>
                  <a:schemeClr val="accent3">
                    <a:lumMod val="40000"/>
                    <a:lumOff val="60000"/>
                  </a:schemeClr>
                </a:solidFill>
                <a:effectLst/>
                <a:latin typeface="Calibri" pitchFamily="34" charset="0"/>
                <a:ea typeface="Calibri" pitchFamily="34" charset="0"/>
                <a:cs typeface="Arial" pitchFamily="34" charset="0"/>
              </a:rPr>
              <a:t>   </a:t>
            </a:r>
            <a:r>
              <a:rPr kumimoji="0" lang="ar-SA" sz="3200" b="1" i="0" u="sng" strike="noStrike" cap="none" normalizeH="0" baseline="0" dirty="0" smtClean="0">
                <a:ln>
                  <a:noFill/>
                </a:ln>
                <a:solidFill>
                  <a:schemeClr val="accent1">
                    <a:lumMod val="40000"/>
                    <a:lumOff val="60000"/>
                  </a:schemeClr>
                </a:solidFill>
                <a:effectLst/>
                <a:latin typeface="Calibri" pitchFamily="34" charset="0"/>
                <a:ea typeface="Calibri" pitchFamily="34" charset="0"/>
                <a:cs typeface="Arial" pitchFamily="34" charset="0"/>
              </a:rPr>
              <a:t>الخطوة التمهيدية أو التنشيطية (في السيتوسول):</a:t>
            </a:r>
            <a:endParaRPr kumimoji="0" lang="ar-IQ" sz="3200" b="1" i="0" u="sng" strike="noStrike" cap="none" normalizeH="0" baseline="0" dirty="0" smtClean="0">
              <a:ln>
                <a:noFill/>
              </a:ln>
              <a:solidFill>
                <a:schemeClr val="accent1">
                  <a:lumMod val="40000"/>
                  <a:lumOff val="60000"/>
                </a:schemeClr>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endParaRPr kumimoji="0" lang="en-US" sz="3200" b="0" i="0" u="none" strike="noStrike" cap="none" normalizeH="0" baseline="0" dirty="0" smtClean="0">
              <a:ln>
                <a:noFill/>
              </a:ln>
              <a:solidFill>
                <a:schemeClr val="accent3">
                  <a:lumMod val="40000"/>
                  <a:lumOff val="60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IQ" sz="32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تحول الحمض الدهني إلى مركب نشط بتحويله إلى </a:t>
            </a:r>
            <a:r>
              <a:rPr kumimoji="0" lang="ar-IQ" sz="3200" b="1" i="0" u="none"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ثيوإستر</a:t>
            </a:r>
            <a:r>
              <a:rPr kumimoji="0" lang="ar-IQ" sz="32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لمرافق إنزيمي يسمى أسيل كو</a:t>
            </a:r>
            <a:r>
              <a:rPr kumimoji="0" lang="en-US" sz="3200" b="1" i="0" u="none"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A</a:t>
            </a:r>
            <a:r>
              <a:rPr kumimoji="0" lang="ar-IQ" sz="32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ويحتاج هذا التفاعل إلى طاقة </a:t>
            </a:r>
            <a:r>
              <a:rPr kumimoji="0" lang="ar-IQ" sz="3200" b="1" i="0" u="none"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وإنزيم أسيل كو </a:t>
            </a:r>
            <a:r>
              <a:rPr kumimoji="0" lang="en-US" sz="3200" b="1" i="0" u="none"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A</a:t>
            </a:r>
            <a:r>
              <a:rPr kumimoji="0" lang="ar-IQ" sz="3200" b="1" i="0" u="none"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 سينثيز</a:t>
            </a:r>
            <a:r>
              <a:rPr kumimoji="0" lang="ar-SA" sz="32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a:t>
            </a:r>
            <a:endParaRPr kumimoji="0" lang="ar-IQ" sz="3200" b="1" i="0" u="none" strike="noStrike" cap="none" normalizeH="0" baseline="0" dirty="0" smtClean="0">
              <a:ln>
                <a:noFill/>
              </a:ln>
              <a:solidFill>
                <a:srgbClr val="FFFF00"/>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endParaRPr kumimoji="0" lang="en-US" sz="3200" b="0" i="0" u="none" strike="noStrike" cap="none" normalizeH="0" baseline="0" dirty="0" smtClean="0">
              <a:ln>
                <a:noFill/>
              </a:ln>
              <a:solidFill>
                <a:schemeClr val="accent3">
                  <a:lumMod val="40000"/>
                  <a:lumOff val="60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en-US" sz="32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R-COOH </a:t>
            </a:r>
            <a:r>
              <a:rPr kumimoji="0" lang="en-US" sz="3200" b="1" i="0" u="none" strike="noStrike" cap="none" normalizeH="0" baseline="0" dirty="0" smtClean="0">
                <a:ln>
                  <a:noFill/>
                </a:ln>
                <a:solidFill>
                  <a:schemeClr val="accent2">
                    <a:lumMod val="75000"/>
                  </a:schemeClr>
                </a:solidFill>
                <a:effectLst/>
                <a:latin typeface="Calibri" pitchFamily="34" charset="0"/>
                <a:ea typeface="Calibri" pitchFamily="34" charset="0"/>
                <a:cs typeface="Arial" pitchFamily="34" charset="0"/>
              </a:rPr>
              <a:t>+</a:t>
            </a:r>
            <a:r>
              <a:rPr kumimoji="0" lang="en-US" sz="3200" b="1" i="0" u="none" strike="noStrike" cap="none" normalizeH="0" baseline="0" dirty="0" smtClean="0">
                <a:ln>
                  <a:noFill/>
                </a:ln>
                <a:solidFill>
                  <a:schemeClr val="accent3">
                    <a:lumMod val="40000"/>
                    <a:lumOff val="60000"/>
                  </a:schemeClr>
                </a:solidFill>
                <a:effectLst/>
                <a:latin typeface="Calibri" pitchFamily="34" charset="0"/>
                <a:ea typeface="Calibri" pitchFamily="34" charset="0"/>
                <a:cs typeface="Arial" pitchFamily="34" charset="0"/>
              </a:rPr>
              <a:t> </a:t>
            </a:r>
            <a:r>
              <a:rPr kumimoji="0" lang="en-US" sz="32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ATP</a:t>
            </a:r>
            <a:r>
              <a:rPr kumimoji="0" lang="en-US" sz="3200" b="1" i="0" u="none" strike="noStrike" cap="none" normalizeH="0" baseline="0" dirty="0" smtClean="0">
                <a:ln>
                  <a:noFill/>
                </a:ln>
                <a:solidFill>
                  <a:schemeClr val="accent3">
                    <a:lumMod val="40000"/>
                    <a:lumOff val="60000"/>
                  </a:schemeClr>
                </a:solidFill>
                <a:effectLst/>
                <a:latin typeface="Calibri" pitchFamily="34" charset="0"/>
                <a:ea typeface="Calibri" pitchFamily="34" charset="0"/>
                <a:cs typeface="Arial" pitchFamily="34" charset="0"/>
              </a:rPr>
              <a:t> </a:t>
            </a:r>
            <a:r>
              <a:rPr kumimoji="0" lang="en-US" sz="3200" b="1" i="0" u="none" strike="noStrike" cap="none" normalizeH="0" baseline="0" dirty="0" smtClean="0">
                <a:ln>
                  <a:noFill/>
                </a:ln>
                <a:solidFill>
                  <a:schemeClr val="accent2">
                    <a:lumMod val="75000"/>
                  </a:schemeClr>
                </a:solidFill>
                <a:effectLst/>
                <a:latin typeface="Calibri" pitchFamily="34" charset="0"/>
                <a:ea typeface="Calibri" pitchFamily="34" charset="0"/>
                <a:cs typeface="Arial" pitchFamily="34" charset="0"/>
              </a:rPr>
              <a:t>+</a:t>
            </a:r>
            <a:r>
              <a:rPr kumimoji="0" lang="en-US" sz="3200" b="1" i="0" u="none" strike="noStrike" cap="none" normalizeH="0" baseline="0" dirty="0" smtClean="0">
                <a:ln>
                  <a:noFill/>
                </a:ln>
                <a:solidFill>
                  <a:schemeClr val="accent3">
                    <a:lumMod val="40000"/>
                    <a:lumOff val="60000"/>
                  </a:schemeClr>
                </a:solidFill>
                <a:effectLst/>
                <a:latin typeface="Calibri" pitchFamily="34" charset="0"/>
                <a:ea typeface="Calibri" pitchFamily="34" charset="0"/>
                <a:cs typeface="Arial" pitchFamily="34" charset="0"/>
              </a:rPr>
              <a:t> </a:t>
            </a:r>
            <a:r>
              <a:rPr kumimoji="0" lang="en-US" sz="3200" b="1"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CoA</a:t>
            </a:r>
            <a:r>
              <a:rPr kumimoji="0" lang="en-US" sz="32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-SH</a:t>
            </a:r>
            <a:r>
              <a:rPr kumimoji="0" lang="en-US" sz="3200" b="1" i="0" u="none" strike="noStrike" cap="none" normalizeH="0" baseline="0" dirty="0" smtClean="0">
                <a:ln>
                  <a:noFill/>
                </a:ln>
                <a:solidFill>
                  <a:schemeClr val="accent3">
                    <a:lumMod val="40000"/>
                    <a:lumOff val="60000"/>
                  </a:schemeClr>
                </a:solidFill>
                <a:effectLst/>
                <a:latin typeface="Calibri" pitchFamily="34" charset="0"/>
                <a:ea typeface="Calibri" pitchFamily="34" charset="0"/>
                <a:cs typeface="Arial" pitchFamily="34" charset="0"/>
              </a:rPr>
              <a:t> </a:t>
            </a:r>
            <a:r>
              <a:rPr kumimoji="0" lang="en-US" sz="3200" b="1" i="0" u="none" strike="noStrike" cap="none" normalizeH="0" baseline="0" dirty="0" smtClean="0">
                <a:ln>
                  <a:noFill/>
                </a:ln>
                <a:solidFill>
                  <a:schemeClr val="accent2">
                    <a:lumMod val="75000"/>
                  </a:schemeClr>
                </a:solidFill>
                <a:effectLst/>
                <a:latin typeface="Calibri" pitchFamily="34" charset="0"/>
                <a:ea typeface="Calibri" pitchFamily="34" charset="0"/>
                <a:cs typeface="Arial" pitchFamily="34" charset="0"/>
              </a:rPr>
              <a:t>→</a:t>
            </a:r>
            <a:r>
              <a:rPr kumimoji="0" lang="en-US" sz="3200" b="1" i="0" u="none" strike="noStrike" cap="none" normalizeH="0" baseline="0" dirty="0" smtClean="0">
                <a:ln>
                  <a:noFill/>
                </a:ln>
                <a:solidFill>
                  <a:schemeClr val="accent3">
                    <a:lumMod val="40000"/>
                    <a:lumOff val="60000"/>
                  </a:schemeClr>
                </a:solidFill>
                <a:effectLst/>
                <a:latin typeface="Calibri" pitchFamily="34" charset="0"/>
                <a:ea typeface="Calibri" pitchFamily="34" charset="0"/>
                <a:cs typeface="Arial" pitchFamily="34" charset="0"/>
              </a:rPr>
              <a:t> </a:t>
            </a:r>
            <a:r>
              <a:rPr kumimoji="0" lang="en-US" sz="32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R-CO-</a:t>
            </a:r>
            <a:r>
              <a:rPr kumimoji="0" lang="en-US" sz="3200" b="1"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SCoA</a:t>
            </a:r>
            <a:r>
              <a:rPr kumimoji="0" lang="en-US" sz="32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 </a:t>
            </a:r>
            <a:r>
              <a:rPr kumimoji="0" lang="en-US" sz="3200" b="1" i="0" u="none" strike="noStrike" cap="none" normalizeH="0" baseline="0" dirty="0" smtClean="0">
                <a:ln>
                  <a:noFill/>
                </a:ln>
                <a:solidFill>
                  <a:schemeClr val="accent2">
                    <a:lumMod val="75000"/>
                  </a:schemeClr>
                </a:solidFill>
                <a:effectLst/>
                <a:latin typeface="Calibri" pitchFamily="34" charset="0"/>
                <a:ea typeface="Calibri" pitchFamily="34" charset="0"/>
                <a:cs typeface="Arial" pitchFamily="34" charset="0"/>
              </a:rPr>
              <a:t>+</a:t>
            </a:r>
            <a:r>
              <a:rPr kumimoji="0" lang="en-US" sz="3200" b="1" i="0" u="none" strike="noStrike" cap="none" normalizeH="0" baseline="0" dirty="0" smtClean="0">
                <a:ln>
                  <a:noFill/>
                </a:ln>
                <a:solidFill>
                  <a:schemeClr val="accent3">
                    <a:lumMod val="40000"/>
                    <a:lumOff val="60000"/>
                  </a:schemeClr>
                </a:solidFill>
                <a:effectLst/>
                <a:latin typeface="Calibri" pitchFamily="34" charset="0"/>
                <a:ea typeface="Calibri" pitchFamily="34" charset="0"/>
                <a:cs typeface="Arial" pitchFamily="34" charset="0"/>
              </a:rPr>
              <a:t> </a:t>
            </a:r>
            <a:r>
              <a:rPr kumimoji="0" lang="en-US" sz="32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AMP</a:t>
            </a:r>
            <a:r>
              <a:rPr kumimoji="0" lang="en-US" sz="3200" b="1" i="0" u="none" strike="noStrike" cap="none" normalizeH="0" baseline="0" dirty="0" smtClean="0">
                <a:ln>
                  <a:noFill/>
                </a:ln>
                <a:solidFill>
                  <a:schemeClr val="accent3">
                    <a:lumMod val="40000"/>
                    <a:lumOff val="60000"/>
                  </a:schemeClr>
                </a:solidFill>
                <a:effectLst/>
                <a:latin typeface="Calibri" pitchFamily="34" charset="0"/>
                <a:ea typeface="Calibri" pitchFamily="34" charset="0"/>
                <a:cs typeface="Arial" pitchFamily="34" charset="0"/>
              </a:rPr>
              <a:t> </a:t>
            </a:r>
            <a:r>
              <a:rPr kumimoji="0" lang="en-US" sz="3200" b="1" i="0" u="none" strike="noStrike" cap="none" normalizeH="0" baseline="0" dirty="0" smtClean="0">
                <a:ln>
                  <a:noFill/>
                </a:ln>
                <a:solidFill>
                  <a:schemeClr val="accent2">
                    <a:lumMod val="75000"/>
                  </a:schemeClr>
                </a:solidFill>
                <a:effectLst/>
                <a:latin typeface="Calibri" pitchFamily="34" charset="0"/>
                <a:ea typeface="Calibri" pitchFamily="34" charset="0"/>
                <a:cs typeface="Arial" pitchFamily="34" charset="0"/>
              </a:rPr>
              <a:t>+</a:t>
            </a:r>
            <a:r>
              <a:rPr kumimoji="0" lang="en-US" sz="3200" b="1" i="0" u="none" strike="noStrike" cap="none" normalizeH="0" baseline="0" dirty="0" smtClean="0">
                <a:ln>
                  <a:noFill/>
                </a:ln>
                <a:solidFill>
                  <a:schemeClr val="accent3">
                    <a:lumMod val="40000"/>
                    <a:lumOff val="60000"/>
                  </a:schemeClr>
                </a:solidFill>
                <a:effectLst/>
                <a:latin typeface="Calibri" pitchFamily="34" charset="0"/>
                <a:ea typeface="Calibri" pitchFamily="34" charset="0"/>
                <a:cs typeface="Arial" pitchFamily="34" charset="0"/>
              </a:rPr>
              <a:t> </a:t>
            </a:r>
            <a:r>
              <a:rPr kumimoji="0" lang="en-US" sz="3200" b="1"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PP</a:t>
            </a:r>
            <a:r>
              <a:rPr kumimoji="0" lang="en-US" sz="3200" b="1" i="0" u="none" strike="noStrike" cap="none" normalizeH="0" baseline="-30000" dirty="0" err="1" smtClean="0">
                <a:ln>
                  <a:noFill/>
                </a:ln>
                <a:solidFill>
                  <a:srgbClr val="FFFF00"/>
                </a:solidFill>
                <a:effectLst/>
                <a:latin typeface="Calibri" pitchFamily="34" charset="0"/>
                <a:ea typeface="Calibri" pitchFamily="34" charset="0"/>
                <a:cs typeface="Arial" pitchFamily="34" charset="0"/>
              </a:rPr>
              <a:t>i</a:t>
            </a:r>
            <a:r>
              <a:rPr kumimoji="0" lang="en-US" sz="3200" b="1" i="0" u="none" strike="noStrike" cap="none" normalizeH="0" baseline="-30000" dirty="0" smtClean="0">
                <a:ln>
                  <a:noFill/>
                </a:ln>
                <a:solidFill>
                  <a:srgbClr val="FFFF00"/>
                </a:solidFill>
                <a:effectLst/>
                <a:latin typeface="Calibri" pitchFamily="34" charset="0"/>
                <a:ea typeface="Calibri" pitchFamily="34" charset="0"/>
                <a:cs typeface="Arial" pitchFamily="34" charset="0"/>
              </a:rPr>
              <a:t>  </a:t>
            </a:r>
            <a:r>
              <a:rPr kumimoji="0" lang="en-US" sz="3200" b="1" i="0" u="none" strike="noStrike" cap="none" normalizeH="0" baseline="-30000" dirty="0" smtClean="0">
                <a:ln>
                  <a:noFill/>
                </a:ln>
                <a:solidFill>
                  <a:schemeClr val="accent3">
                    <a:lumMod val="40000"/>
                    <a:lumOff val="60000"/>
                  </a:schemeClr>
                </a:solidFill>
                <a:effectLst/>
                <a:latin typeface="Calibri" pitchFamily="34" charset="0"/>
                <a:ea typeface="Calibri" pitchFamily="34" charset="0"/>
                <a:cs typeface="Arial" pitchFamily="34" charset="0"/>
              </a:rPr>
              <a:t>            </a:t>
            </a:r>
            <a:endParaRPr kumimoji="0" lang="en-US" sz="3200" b="0" i="0" u="none" strike="noStrike" cap="none" normalizeH="0" baseline="0" dirty="0" smtClean="0">
              <a:ln>
                <a:noFill/>
              </a:ln>
              <a:solidFill>
                <a:schemeClr val="accent3">
                  <a:lumMod val="40000"/>
                  <a:lumOff val="60000"/>
                </a:schemeClr>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457200" algn="l"/>
              </a:tabLst>
            </a:pPr>
            <a:endParaRPr kumimoji="0" lang="en-US" sz="3200" b="0" i="0" u="none" strike="noStrike" cap="none" normalizeH="0" baseline="0" dirty="0" smtClean="0">
              <a:ln>
                <a:noFill/>
              </a:ln>
              <a:solidFill>
                <a:schemeClr val="accent3">
                  <a:lumMod val="40000"/>
                  <a:lumOff val="60000"/>
                </a:schemeClr>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28600" y="1234857"/>
            <a:ext cx="8686800"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Lst>
            </a:pPr>
            <a:r>
              <a:rPr kumimoji="0" lang="ar-SA" sz="3200" b="1" i="0" u="sng"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الخطوة الأولى</a:t>
            </a:r>
            <a:r>
              <a:rPr kumimoji="0" lang="en-US" sz="3200" b="1" i="0" u="sng"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a:t>
            </a:r>
            <a:endParaRPr kumimoji="0" lang="ar-IQ" sz="3200" b="1" i="0" u="sng"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tab pos="457200" algn="l"/>
              </a:tabLst>
            </a:pPr>
            <a:endParaRPr kumimoji="0" lang="en-US" sz="3200" b="1" i="0" u="none" strike="noStrike" cap="none" normalizeH="0" baseline="0" dirty="0" smtClean="0">
              <a:ln>
                <a:noFill/>
              </a:ln>
              <a:solidFill>
                <a:schemeClr val="accent2">
                  <a:lumMod val="40000"/>
                  <a:lumOff val="60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SA" sz="3200" b="1" i="0" u="none" strike="noStrike" cap="none" normalizeH="0" baseline="0" dirty="0" smtClean="0">
                <a:ln>
                  <a:noFill/>
                </a:ln>
                <a:solidFill>
                  <a:schemeClr val="accent2">
                    <a:lumMod val="40000"/>
                    <a:lumOff val="60000"/>
                  </a:schemeClr>
                </a:solidFill>
                <a:effectLst/>
                <a:latin typeface="Calibri" pitchFamily="34" charset="0"/>
                <a:ea typeface="Calibri" pitchFamily="34" charset="0"/>
                <a:cs typeface="Arial" pitchFamily="34" charset="0"/>
              </a:rPr>
              <a:t>(</a:t>
            </a:r>
            <a:r>
              <a:rPr kumimoji="0" lang="ar-SA" sz="3200" b="1" i="0" u="none" strike="noStrike" cap="none" normalizeH="0" baseline="0" dirty="0" smtClean="0">
                <a:ln>
                  <a:noFill/>
                </a:ln>
                <a:solidFill>
                  <a:schemeClr val="tx2">
                    <a:lumMod val="50000"/>
                  </a:schemeClr>
                </a:solidFill>
                <a:effectLst/>
                <a:latin typeface="Calibri" pitchFamily="34" charset="0"/>
                <a:ea typeface="Calibri" pitchFamily="34" charset="0"/>
                <a:cs typeface="Arial" pitchFamily="34" charset="0"/>
              </a:rPr>
              <a:t>الأكسدة </a:t>
            </a:r>
            <a:r>
              <a:rPr kumimoji="0" lang="ar-IQ" sz="3200" b="1" i="0" u="none" strike="noStrike" cap="none" normalizeH="0" baseline="0" dirty="0" smtClean="0">
                <a:ln>
                  <a:noFill/>
                </a:ln>
                <a:solidFill>
                  <a:schemeClr val="tx2">
                    <a:lumMod val="50000"/>
                  </a:schemeClr>
                </a:solidFill>
                <a:effectLst/>
                <a:latin typeface="Calibri" pitchFamily="34" charset="0"/>
                <a:ea typeface="Calibri" pitchFamily="34" charset="0"/>
                <a:cs typeface="Arial" pitchFamily="34" charset="0"/>
              </a:rPr>
              <a:t>الاولى</a:t>
            </a:r>
            <a:r>
              <a:rPr kumimoji="0" lang="ar-IQ" sz="3200" b="1" i="0" u="none" strike="noStrike" cap="none" normalizeH="0" baseline="0" dirty="0" smtClean="0">
                <a:ln>
                  <a:noFill/>
                </a:ln>
                <a:solidFill>
                  <a:schemeClr val="accent2">
                    <a:lumMod val="40000"/>
                    <a:lumOff val="60000"/>
                  </a:schemeClr>
                </a:solidFill>
                <a:effectLst/>
                <a:latin typeface="Calibri" pitchFamily="34" charset="0"/>
                <a:ea typeface="Calibri" pitchFamily="34" charset="0"/>
                <a:cs typeface="Arial" pitchFamily="34" charset="0"/>
              </a:rPr>
              <a:t>) تتم</a:t>
            </a:r>
            <a:r>
              <a:rPr kumimoji="0" lang="ar-IQ" sz="3200" b="1" i="0" u="none" strike="noStrike" cap="none" normalizeH="0" baseline="0" dirty="0" smtClean="0">
                <a:ln>
                  <a:noFill/>
                </a:ln>
                <a:solidFill>
                  <a:schemeClr val="accent2">
                    <a:lumMod val="40000"/>
                    <a:lumOff val="60000"/>
                  </a:schemeClr>
                </a:solidFill>
                <a:effectLst/>
                <a:latin typeface="Times New Roman" pitchFamily="18" charset="0"/>
                <a:ea typeface="Calibri" pitchFamily="34" charset="0"/>
                <a:cs typeface="Times New Roman" pitchFamily="18" charset="0"/>
              </a:rPr>
              <a:t> </a:t>
            </a:r>
            <a:r>
              <a:rPr kumimoji="0" lang="ar-SA" sz="3200" b="1" i="0" u="none" strike="noStrike" cap="none" normalizeH="0" baseline="0" dirty="0" smtClean="0">
                <a:ln>
                  <a:noFill/>
                </a:ln>
                <a:solidFill>
                  <a:schemeClr val="accent2">
                    <a:lumMod val="40000"/>
                    <a:lumOff val="60000"/>
                  </a:schemeClr>
                </a:solidFill>
                <a:effectLst/>
                <a:latin typeface="Times New Roman" pitchFamily="18" charset="0"/>
                <a:ea typeface="Calibri" pitchFamily="34" charset="0"/>
                <a:cs typeface="Times New Roman" pitchFamily="18" charset="0"/>
              </a:rPr>
              <a:t>أكسدة أسيل كو</a:t>
            </a:r>
            <a:r>
              <a:rPr kumimoji="0" lang="en-US" sz="3200" b="1" i="0" u="none" strike="noStrike" cap="none" normalizeH="0" baseline="0" dirty="0" smtClean="0">
                <a:ln>
                  <a:noFill/>
                </a:ln>
                <a:solidFill>
                  <a:schemeClr val="accent2">
                    <a:lumMod val="40000"/>
                    <a:lumOff val="60000"/>
                  </a:schemeClr>
                </a:solidFill>
                <a:effectLst/>
                <a:latin typeface="Times New Roman" pitchFamily="18" charset="0"/>
                <a:ea typeface="Calibri" pitchFamily="34" charset="0"/>
                <a:cs typeface="Times New Roman" pitchFamily="18" charset="0"/>
              </a:rPr>
              <a:t>A</a:t>
            </a:r>
            <a:r>
              <a:rPr kumimoji="0" lang="ar-SA" sz="3200" b="1" i="0" u="none" strike="noStrike" cap="none" normalizeH="0" baseline="0" dirty="0" smtClean="0">
                <a:ln>
                  <a:noFill/>
                </a:ln>
                <a:solidFill>
                  <a:schemeClr val="accent2">
                    <a:lumMod val="40000"/>
                    <a:lumOff val="60000"/>
                  </a:schemeClr>
                </a:solidFill>
                <a:effectLst/>
                <a:latin typeface="Times New Roman" pitchFamily="18" charset="0"/>
                <a:ea typeface="Calibri" pitchFamily="34" charset="0"/>
                <a:cs typeface="Times New Roman" pitchFamily="18" charset="0"/>
              </a:rPr>
              <a:t> المشبع إلى أسيل كو</a:t>
            </a:r>
            <a:r>
              <a:rPr kumimoji="0" lang="en-US" sz="3200" b="1" i="0" u="none"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A</a:t>
            </a:r>
            <a:r>
              <a:rPr kumimoji="0" lang="ar-SA" sz="3200" b="1" i="0" u="none" strike="noStrike" cap="none" normalizeH="0" baseline="0" dirty="0" smtClean="0">
                <a:ln>
                  <a:noFill/>
                </a:ln>
                <a:solidFill>
                  <a:schemeClr val="accent2">
                    <a:lumMod val="40000"/>
                    <a:lumOff val="60000"/>
                  </a:schemeClr>
                </a:solidFill>
                <a:effectLst/>
                <a:latin typeface="Times New Roman" pitchFamily="18" charset="0"/>
                <a:ea typeface="Calibri" pitchFamily="34" charset="0"/>
                <a:cs typeface="Times New Roman" pitchFamily="18" charset="0"/>
              </a:rPr>
              <a:t> الغير مشبع (</a:t>
            </a:r>
            <a:r>
              <a:rPr kumimoji="0" lang="ar-SA" sz="3200" b="1" i="0" u="none"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إينويل كو</a:t>
            </a:r>
            <a:r>
              <a:rPr kumimoji="0" lang="en-US" sz="3200" b="1" i="0" u="none"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A</a:t>
            </a:r>
            <a:r>
              <a:rPr kumimoji="0" lang="ar-SA" sz="3200" b="1" i="0" u="none" strike="noStrike" cap="none" normalizeH="0" baseline="0" dirty="0" smtClean="0">
                <a:ln>
                  <a:noFill/>
                </a:ln>
                <a:solidFill>
                  <a:schemeClr val="accent2">
                    <a:lumMod val="40000"/>
                    <a:lumOff val="60000"/>
                  </a:schemeClr>
                </a:solidFill>
                <a:effectLst/>
                <a:latin typeface="Times New Roman" pitchFamily="18" charset="0"/>
                <a:ea typeface="Calibri" pitchFamily="34" charset="0"/>
                <a:cs typeface="Times New Roman" pitchFamily="18" charset="0"/>
              </a:rPr>
              <a:t>) ويحفز التفاعل إنزيم أسيل كو </a:t>
            </a:r>
            <a:r>
              <a:rPr kumimoji="0" lang="en-US" sz="3200" b="1" i="0" u="none"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A</a:t>
            </a:r>
            <a:r>
              <a:rPr kumimoji="0" lang="ar-SA" sz="3200" b="1" i="0" u="none" strike="noStrike" cap="none" normalizeH="0" baseline="0" dirty="0" smtClean="0">
                <a:ln>
                  <a:noFill/>
                </a:ln>
                <a:solidFill>
                  <a:schemeClr val="accent2">
                    <a:lumMod val="40000"/>
                    <a:lumOff val="60000"/>
                  </a:schemeClr>
                </a:solidFill>
                <a:effectLst/>
                <a:latin typeface="Times New Roman" pitchFamily="18" charset="0"/>
                <a:ea typeface="Calibri" pitchFamily="34" charset="0"/>
                <a:cs typeface="Times New Roman" pitchFamily="18" charset="0"/>
              </a:rPr>
              <a:t> ديهيدروجينيز المحتوي على </a:t>
            </a:r>
            <a:r>
              <a:rPr kumimoji="0" lang="en-US" sz="3200" b="1" i="0" u="none"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FAD</a:t>
            </a:r>
            <a:r>
              <a:rPr kumimoji="0" lang="en-US" sz="3200" b="1" i="0" u="none" strike="noStrike" cap="none" normalizeH="0" baseline="0" dirty="0" smtClean="0">
                <a:ln>
                  <a:noFill/>
                </a:ln>
                <a:solidFill>
                  <a:schemeClr val="accent2">
                    <a:lumMod val="40000"/>
                    <a:lumOff val="60000"/>
                  </a:schemeClr>
                </a:solidFill>
                <a:effectLst/>
                <a:latin typeface="Times New Roman" pitchFamily="18" charset="0"/>
                <a:ea typeface="Calibri" pitchFamily="34" charset="0"/>
                <a:cs typeface="Times New Roman" pitchFamily="18" charset="0"/>
              </a:rPr>
              <a:t> </a:t>
            </a:r>
            <a:endParaRPr kumimoji="0" lang="ar-IQ" sz="3200" b="1" i="0" u="none" strike="noStrike" cap="none" normalizeH="0" baseline="0" dirty="0" smtClean="0">
              <a:ln>
                <a:noFill/>
              </a:ln>
              <a:solidFill>
                <a:schemeClr val="accent2">
                  <a:lumMod val="40000"/>
                  <a:lumOff val="60000"/>
                </a:schemeClr>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tabLst>
                <a:tab pos="457200" algn="l"/>
              </a:tabLst>
            </a:pPr>
            <a:endParaRPr kumimoji="0" lang="en-US" sz="2400" i="0" u="none" strike="noStrike" cap="none" normalizeH="0" baseline="0" dirty="0" smtClean="0">
              <a:ln>
                <a:noFill/>
              </a:ln>
              <a:solidFill>
                <a:schemeClr val="accent2">
                  <a:lumMod val="40000"/>
                  <a:lumOff val="60000"/>
                </a:schemeClr>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sz="2800" i="0" u="none" strike="noStrike" cap="none" normalizeH="0" baseline="0" dirty="0" err="1" smtClean="0">
                <a:ln>
                  <a:noFill/>
                </a:ln>
                <a:solidFill>
                  <a:srgbClr val="FFFF00"/>
                </a:solidFill>
                <a:effectLst/>
                <a:latin typeface="Arial" pitchFamily="34" charset="0"/>
                <a:ea typeface="Calibri" pitchFamily="34" charset="0"/>
                <a:cs typeface="Arial" pitchFamily="34" charset="0"/>
              </a:rPr>
              <a:t>Acyl</a:t>
            </a:r>
            <a:r>
              <a:rPr kumimoji="0" lang="en-US" sz="2800" i="0" u="none" strike="noStrike" cap="none" normalizeH="0" baseline="0" dirty="0" smtClean="0">
                <a:ln>
                  <a:noFill/>
                </a:ln>
                <a:solidFill>
                  <a:srgbClr val="FFFF00"/>
                </a:solidFill>
                <a:effectLst/>
                <a:latin typeface="Arial" pitchFamily="34" charset="0"/>
                <a:ea typeface="Calibri" pitchFamily="34" charset="0"/>
                <a:cs typeface="Arial" pitchFamily="34" charset="0"/>
              </a:rPr>
              <a:t> </a:t>
            </a:r>
            <a:r>
              <a:rPr kumimoji="0" lang="en-US" sz="2800" i="0" u="none" strike="noStrike" cap="none" normalizeH="0" baseline="0" dirty="0" err="1" smtClean="0">
                <a:ln>
                  <a:noFill/>
                </a:ln>
                <a:solidFill>
                  <a:srgbClr val="FFFF00"/>
                </a:solidFill>
                <a:effectLst/>
                <a:latin typeface="Arial" pitchFamily="34" charset="0"/>
                <a:ea typeface="Calibri" pitchFamily="34" charset="0"/>
                <a:cs typeface="Arial" pitchFamily="34" charset="0"/>
              </a:rPr>
              <a:t>CoA</a:t>
            </a:r>
            <a:r>
              <a:rPr kumimoji="0" lang="en-US" sz="2800" i="0" u="none" strike="noStrike" cap="none" normalizeH="0" baseline="0" dirty="0" smtClean="0">
                <a:ln>
                  <a:noFill/>
                </a:ln>
                <a:solidFill>
                  <a:srgbClr val="FFFF00"/>
                </a:solidFill>
                <a:effectLst/>
                <a:latin typeface="Arial" pitchFamily="34" charset="0"/>
                <a:ea typeface="Calibri" pitchFamily="34" charset="0"/>
                <a:cs typeface="Arial" pitchFamily="34" charset="0"/>
              </a:rPr>
              <a:t> </a:t>
            </a:r>
            <a:r>
              <a:rPr kumimoji="0" lang="en-US" sz="2800" i="0" u="none" strike="noStrike" cap="none" normalizeH="0" baseline="0" dirty="0" smtClean="0">
                <a:ln>
                  <a:noFill/>
                </a:ln>
                <a:solidFill>
                  <a:schemeClr val="accent6">
                    <a:lumMod val="75000"/>
                  </a:schemeClr>
                </a:solidFill>
                <a:effectLst/>
                <a:latin typeface="Arial" pitchFamily="34" charset="0"/>
                <a:ea typeface="Calibri" pitchFamily="34" charset="0"/>
                <a:cs typeface="Arial" pitchFamily="34" charset="0"/>
              </a:rPr>
              <a:t>+</a:t>
            </a:r>
            <a:r>
              <a:rPr kumimoji="0" lang="en-US" sz="2800" i="0" u="none" strike="noStrike" cap="none" normalizeH="0" baseline="0" dirty="0" smtClean="0">
                <a:ln>
                  <a:noFill/>
                </a:ln>
                <a:solidFill>
                  <a:schemeClr val="accent2">
                    <a:lumMod val="40000"/>
                    <a:lumOff val="60000"/>
                  </a:schemeClr>
                </a:solidFill>
                <a:effectLst/>
                <a:latin typeface="Arial" pitchFamily="34" charset="0"/>
                <a:ea typeface="Calibri" pitchFamily="34" charset="0"/>
                <a:cs typeface="Arial" pitchFamily="34" charset="0"/>
              </a:rPr>
              <a:t> </a:t>
            </a:r>
            <a:r>
              <a:rPr kumimoji="0" lang="en-US" sz="2800" i="0" u="none" strike="noStrike" cap="none" normalizeH="0" baseline="0" dirty="0" smtClean="0">
                <a:ln>
                  <a:noFill/>
                </a:ln>
                <a:solidFill>
                  <a:srgbClr val="FFFF00"/>
                </a:solidFill>
                <a:effectLst/>
                <a:latin typeface="Arial" pitchFamily="34" charset="0"/>
                <a:ea typeface="Calibri" pitchFamily="34" charset="0"/>
                <a:cs typeface="Arial" pitchFamily="34" charset="0"/>
              </a:rPr>
              <a:t>E-FAD</a:t>
            </a:r>
            <a:r>
              <a:rPr kumimoji="0" lang="en-US" sz="2800" i="0" u="none" strike="noStrike" cap="none" normalizeH="0" baseline="0" dirty="0" smtClean="0">
                <a:ln>
                  <a:noFill/>
                </a:ln>
                <a:solidFill>
                  <a:schemeClr val="accent2">
                    <a:lumMod val="40000"/>
                    <a:lumOff val="60000"/>
                  </a:schemeClr>
                </a:solidFill>
                <a:effectLst/>
                <a:latin typeface="Arial" pitchFamily="34" charset="0"/>
                <a:ea typeface="Calibri" pitchFamily="34" charset="0"/>
                <a:cs typeface="Arial" pitchFamily="34" charset="0"/>
              </a:rPr>
              <a:t> </a:t>
            </a:r>
            <a:r>
              <a:rPr kumimoji="0" lang="en-US" sz="2800" i="0" u="none" strike="noStrike" cap="none" normalizeH="0" baseline="0" dirty="0" smtClean="0">
                <a:ln>
                  <a:noFill/>
                </a:ln>
                <a:solidFill>
                  <a:schemeClr val="accent6">
                    <a:lumMod val="75000"/>
                  </a:schemeClr>
                </a:solidFill>
                <a:effectLst/>
                <a:latin typeface="Arial" pitchFamily="34" charset="0"/>
                <a:ea typeface="Calibri" pitchFamily="34" charset="0"/>
                <a:cs typeface="Arial" pitchFamily="34" charset="0"/>
              </a:rPr>
              <a:t>→ </a:t>
            </a:r>
            <a:r>
              <a:rPr kumimoji="0" lang="en-US" sz="2800" i="0" u="none" strike="noStrike" cap="none" normalizeH="0" baseline="0" dirty="0" smtClean="0">
                <a:ln>
                  <a:noFill/>
                </a:ln>
                <a:solidFill>
                  <a:srgbClr val="FFFF00"/>
                </a:solidFill>
                <a:effectLst/>
                <a:latin typeface="Arial" pitchFamily="34" charset="0"/>
                <a:ea typeface="Calibri" pitchFamily="34" charset="0"/>
                <a:cs typeface="Arial" pitchFamily="34" charset="0"/>
              </a:rPr>
              <a:t>trans-∆</a:t>
            </a:r>
            <a:r>
              <a:rPr kumimoji="0" lang="en-US" sz="2800" i="0" u="none" strike="noStrike" cap="none" normalizeH="0" baseline="30000" dirty="0" smtClean="0">
                <a:ln>
                  <a:noFill/>
                </a:ln>
                <a:solidFill>
                  <a:srgbClr val="FFFF00"/>
                </a:solidFill>
                <a:effectLst/>
                <a:latin typeface="Arial" pitchFamily="34" charset="0"/>
                <a:ea typeface="Calibri" pitchFamily="34" charset="0"/>
                <a:cs typeface="Arial" pitchFamily="34" charset="0"/>
              </a:rPr>
              <a:t>2</a:t>
            </a:r>
            <a:r>
              <a:rPr kumimoji="0" lang="en-US" sz="2800" i="0" u="none" strike="noStrike" cap="none" normalizeH="0" baseline="0" dirty="0" smtClean="0">
                <a:ln>
                  <a:noFill/>
                </a:ln>
                <a:solidFill>
                  <a:srgbClr val="FFFF00"/>
                </a:solidFill>
                <a:effectLst/>
                <a:latin typeface="Arial" pitchFamily="34" charset="0"/>
                <a:ea typeface="Calibri" pitchFamily="34" charset="0"/>
                <a:cs typeface="Arial" pitchFamily="34" charset="0"/>
              </a:rPr>
              <a:t>-enoyl </a:t>
            </a:r>
            <a:r>
              <a:rPr kumimoji="0" lang="en-US" sz="2800" i="0" u="none" strike="noStrike" cap="none" normalizeH="0" baseline="0" dirty="0" err="1" smtClean="0">
                <a:ln>
                  <a:noFill/>
                </a:ln>
                <a:solidFill>
                  <a:srgbClr val="FFFF00"/>
                </a:solidFill>
                <a:effectLst/>
                <a:latin typeface="Arial" pitchFamily="34" charset="0"/>
                <a:ea typeface="Calibri" pitchFamily="34" charset="0"/>
                <a:cs typeface="Arial" pitchFamily="34" charset="0"/>
              </a:rPr>
              <a:t>CoA</a:t>
            </a:r>
            <a:r>
              <a:rPr kumimoji="0" lang="en-US" sz="2800" i="0" u="none" strike="noStrike" cap="none" normalizeH="0" baseline="0" dirty="0" smtClean="0">
                <a:ln>
                  <a:noFill/>
                </a:ln>
                <a:solidFill>
                  <a:srgbClr val="FFFF00"/>
                </a:solidFill>
                <a:effectLst/>
                <a:latin typeface="Arial" pitchFamily="34" charset="0"/>
                <a:ea typeface="Calibri" pitchFamily="34" charset="0"/>
                <a:cs typeface="Arial" pitchFamily="34" charset="0"/>
              </a:rPr>
              <a:t> </a:t>
            </a:r>
            <a:r>
              <a:rPr kumimoji="0" lang="en-US" sz="2800" i="0" u="none" strike="noStrike" cap="none" normalizeH="0" baseline="0" dirty="0" smtClean="0">
                <a:ln>
                  <a:noFill/>
                </a:ln>
                <a:solidFill>
                  <a:schemeClr val="accent6">
                    <a:lumMod val="75000"/>
                  </a:schemeClr>
                </a:solidFill>
                <a:effectLst/>
                <a:latin typeface="Arial" pitchFamily="34" charset="0"/>
                <a:ea typeface="Calibri" pitchFamily="34" charset="0"/>
                <a:cs typeface="Arial" pitchFamily="34" charset="0"/>
              </a:rPr>
              <a:t>+</a:t>
            </a:r>
            <a:r>
              <a:rPr kumimoji="0" lang="en-US" sz="2800" i="0" u="none" strike="noStrike" cap="none" normalizeH="0" baseline="0" dirty="0" smtClean="0">
                <a:ln>
                  <a:noFill/>
                </a:ln>
                <a:solidFill>
                  <a:schemeClr val="accent2">
                    <a:lumMod val="40000"/>
                    <a:lumOff val="60000"/>
                  </a:schemeClr>
                </a:solidFill>
                <a:effectLst/>
                <a:latin typeface="Arial" pitchFamily="34" charset="0"/>
                <a:ea typeface="Calibri" pitchFamily="34" charset="0"/>
                <a:cs typeface="Arial" pitchFamily="34" charset="0"/>
              </a:rPr>
              <a:t> </a:t>
            </a:r>
            <a:r>
              <a:rPr kumimoji="0" lang="en-US" sz="2800" i="0" u="none" strike="noStrike" cap="none" normalizeH="0" baseline="0" dirty="0" smtClean="0">
                <a:ln>
                  <a:noFill/>
                </a:ln>
                <a:solidFill>
                  <a:srgbClr val="FFFF00"/>
                </a:solidFill>
                <a:effectLst/>
                <a:latin typeface="Arial" pitchFamily="34" charset="0"/>
                <a:ea typeface="Calibri" pitchFamily="34" charset="0"/>
                <a:cs typeface="Arial" pitchFamily="34" charset="0"/>
              </a:rPr>
              <a:t>E-FADH</a:t>
            </a:r>
            <a:r>
              <a:rPr kumimoji="0" lang="en-US" sz="2800" i="0" u="none" strike="noStrike" cap="none" normalizeH="0" baseline="-30000" dirty="0" smtClean="0">
                <a:ln>
                  <a:noFill/>
                </a:ln>
                <a:solidFill>
                  <a:srgbClr val="FFFF00"/>
                </a:solidFill>
                <a:effectLst/>
                <a:latin typeface="Arial" pitchFamily="34" charset="0"/>
                <a:ea typeface="Calibri" pitchFamily="34" charset="0"/>
                <a:cs typeface="Arial" pitchFamily="34" charset="0"/>
              </a:rPr>
              <a:t>2</a:t>
            </a:r>
            <a:r>
              <a:rPr kumimoji="0" lang="en-US" sz="2800" i="0" u="none" strike="noStrike" cap="none" normalizeH="0" baseline="0" dirty="0" smtClean="0">
                <a:ln>
                  <a:noFill/>
                </a:ln>
                <a:solidFill>
                  <a:schemeClr val="accent2">
                    <a:lumMod val="40000"/>
                    <a:lumOff val="60000"/>
                  </a:schemeClr>
                </a:solidFill>
                <a:effectLst/>
                <a:latin typeface="Arial" pitchFamily="34" charset="0"/>
                <a:cs typeface="Arial" pitchFamily="34" charset="0"/>
              </a:rPr>
              <a:t> </a:t>
            </a:r>
          </a:p>
        </p:txBody>
      </p:sp>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28600" y="830282"/>
            <a:ext cx="8636787"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Lst>
            </a:pPr>
            <a:r>
              <a:rPr kumimoji="0" lang="ar-SA" sz="2800" b="1" i="0" u="sng"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الخطوة الثانية: </a:t>
            </a:r>
            <a:endParaRPr kumimoji="0" lang="ar-IQ" sz="2800" b="1" i="0" u="sng"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tab pos="457200" algn="l"/>
              </a:tabLst>
            </a:pPr>
            <a:endParaRPr kumimoji="0" lang="ar-IQ" sz="2800" b="1" i="0" u="sng"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tab pos="457200" algn="l"/>
              </a:tabLst>
            </a:pPr>
            <a:endParaRPr kumimoji="0" lang="en-US" sz="2800" b="1" i="0" u="none" strike="noStrike" cap="none" normalizeH="0" baseline="0" dirty="0" smtClean="0">
              <a:ln>
                <a:noFill/>
              </a:ln>
              <a:solidFill>
                <a:srgbClr val="FFC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Lst>
            </a:pPr>
            <a:r>
              <a:rPr kumimoji="0" lang="ar-SA" sz="28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إضافة جزيء ماء إلى أسيل كو</a:t>
            </a:r>
            <a:r>
              <a:rPr kumimoji="0" lang="en-US" sz="2800" b="1" i="0" u="none"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A</a:t>
            </a:r>
            <a:r>
              <a:rPr kumimoji="0" lang="ar-SA" sz="28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 الغير مشبع (</a:t>
            </a:r>
            <a:r>
              <a:rPr kumimoji="0" lang="ar-SA" sz="2800" b="1" i="0" u="none"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إينويل كو </a:t>
            </a:r>
            <a:r>
              <a:rPr kumimoji="0" lang="en-US" sz="2800" b="1" i="0" u="none" strike="noStrike" cap="none" normalizeH="0" baseline="0" dirty="0" smtClean="0">
                <a:ln>
                  <a:noFill/>
                </a:ln>
                <a:solidFill>
                  <a:schemeClr val="tx2">
                    <a:lumMod val="50000"/>
                  </a:schemeClr>
                </a:solidFill>
                <a:effectLst/>
                <a:latin typeface="Times New Roman" pitchFamily="18" charset="0"/>
                <a:ea typeface="Calibri" pitchFamily="34" charset="0"/>
                <a:cs typeface="Times New Roman" pitchFamily="18" charset="0"/>
              </a:rPr>
              <a:t>A</a:t>
            </a:r>
            <a:r>
              <a:rPr kumimoji="0" lang="ar-SA" sz="28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 ويحفز التفاعل إنزيم إنويل كو</a:t>
            </a:r>
            <a:r>
              <a:rPr kumimoji="0" lang="en-US" sz="28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A</a:t>
            </a:r>
            <a:r>
              <a:rPr kumimoji="0" lang="ar-SA" sz="28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 هيدراتيز فيتكون الم</a:t>
            </a:r>
            <a:r>
              <a:rPr kumimoji="0" lang="ar-IQ" sz="28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ر</a:t>
            </a:r>
            <a:r>
              <a:rPr kumimoji="0" lang="ar-SA" sz="28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كب </a:t>
            </a:r>
            <a:r>
              <a:rPr kumimoji="0" lang="en-US" sz="28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b-L</a:t>
            </a:r>
            <a:r>
              <a:rPr kumimoji="0" lang="ar-SA" sz="28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 هيدروكسي أسيل كو </a:t>
            </a:r>
            <a:r>
              <a:rPr kumimoji="0" lang="en-US" sz="28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A</a:t>
            </a:r>
            <a:r>
              <a:rPr kumimoji="0" lang="ar-SA" sz="28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a:t>
            </a:r>
            <a:endParaRPr kumimoji="0" lang="ar-IQ" sz="28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tabLst>
                <a:tab pos="457200" algn="l"/>
              </a:tabLst>
            </a:pPr>
            <a:endParaRPr lang="ar-IQ" sz="2800" dirty="0" smtClean="0">
              <a:solidFill>
                <a:srgbClr val="FFC000"/>
              </a:solidFill>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tabLst>
                <a:tab pos="457200" algn="l"/>
              </a:tabLst>
            </a:pPr>
            <a:endParaRPr kumimoji="0" lang="en-US" sz="2800" b="1" i="0" u="none" strike="noStrike" cap="none" normalizeH="0" baseline="0" dirty="0" smtClean="0">
              <a:ln>
                <a:noFill/>
              </a:ln>
              <a:solidFill>
                <a:srgbClr val="FFC000"/>
              </a:solidFill>
              <a:effectLst/>
              <a:latin typeface="Arial" pitchFamily="34" charset="0"/>
              <a:ea typeface="Calibri"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457200" algn="l"/>
              </a:tabLst>
            </a:pPr>
            <a:r>
              <a:rPr kumimoji="0" lang="en-US" sz="2800" b="1" i="0" u="none" strike="noStrike" cap="none" normalizeH="0" baseline="0" dirty="0" smtClean="0">
                <a:ln>
                  <a:noFill/>
                </a:ln>
                <a:solidFill>
                  <a:srgbClr val="FFC000"/>
                </a:solidFill>
                <a:effectLst/>
                <a:latin typeface="Arial" pitchFamily="34" charset="0"/>
                <a:ea typeface="Calibri" pitchFamily="34" charset="0"/>
                <a:cs typeface="Arial" pitchFamily="34" charset="0"/>
              </a:rPr>
              <a:t>trans-∆</a:t>
            </a:r>
            <a:r>
              <a:rPr kumimoji="0" lang="en-US" sz="2800" b="1" i="0" u="none" strike="noStrike" cap="none" normalizeH="0" baseline="30000" dirty="0" smtClean="0">
                <a:ln>
                  <a:noFill/>
                </a:ln>
                <a:solidFill>
                  <a:srgbClr val="FFC000"/>
                </a:solidFill>
                <a:effectLst/>
                <a:latin typeface="Arial" pitchFamily="34" charset="0"/>
                <a:ea typeface="Calibri" pitchFamily="34" charset="0"/>
                <a:cs typeface="Arial" pitchFamily="34" charset="0"/>
              </a:rPr>
              <a:t>2</a:t>
            </a:r>
            <a:r>
              <a:rPr kumimoji="0" lang="en-US" sz="2800" b="1" i="0" u="none" strike="noStrike" cap="none" normalizeH="0" baseline="0" dirty="0" smtClean="0">
                <a:ln>
                  <a:noFill/>
                </a:ln>
                <a:solidFill>
                  <a:srgbClr val="FFC000"/>
                </a:solidFill>
                <a:effectLst/>
                <a:latin typeface="Arial" pitchFamily="34" charset="0"/>
                <a:ea typeface="Calibri" pitchFamily="34" charset="0"/>
                <a:cs typeface="Arial" pitchFamily="34" charset="0"/>
              </a:rPr>
              <a:t>-enoyl </a:t>
            </a:r>
            <a:r>
              <a:rPr kumimoji="0" lang="en-US" sz="2800" b="1" i="0" u="none" strike="noStrike" cap="none" normalizeH="0" baseline="0" dirty="0" err="1" smtClean="0">
                <a:ln>
                  <a:noFill/>
                </a:ln>
                <a:solidFill>
                  <a:srgbClr val="FFC000"/>
                </a:solidFill>
                <a:effectLst/>
                <a:latin typeface="Arial" pitchFamily="34" charset="0"/>
                <a:ea typeface="Calibri" pitchFamily="34" charset="0"/>
                <a:cs typeface="Arial" pitchFamily="34" charset="0"/>
              </a:rPr>
              <a:t>CoA</a:t>
            </a:r>
            <a:r>
              <a:rPr kumimoji="0" lang="en-US" sz="2800" b="1" i="0" u="none" strike="noStrike" cap="none" normalizeH="0" baseline="0" dirty="0" smtClean="0">
                <a:ln>
                  <a:noFill/>
                </a:ln>
                <a:solidFill>
                  <a:srgbClr val="FFC000"/>
                </a:solidFill>
                <a:effectLst/>
                <a:latin typeface="Arial" pitchFamily="34" charset="0"/>
                <a:ea typeface="Calibri" pitchFamily="34" charset="0"/>
                <a:cs typeface="Arial" pitchFamily="34" charset="0"/>
              </a:rPr>
              <a:t> </a:t>
            </a:r>
            <a:r>
              <a:rPr kumimoji="0" lang="en-US" sz="2800" b="1" i="0" u="none" strike="noStrike" cap="none" normalizeH="0" baseline="0" dirty="0" smtClean="0">
                <a:ln>
                  <a:noFill/>
                </a:ln>
                <a:solidFill>
                  <a:srgbClr val="00B0F0"/>
                </a:solidFill>
                <a:effectLst/>
                <a:latin typeface="Arial" pitchFamily="34" charset="0"/>
                <a:ea typeface="Calibri" pitchFamily="34" charset="0"/>
                <a:cs typeface="Arial" pitchFamily="34" charset="0"/>
              </a:rPr>
              <a:t>+</a:t>
            </a:r>
            <a:r>
              <a:rPr kumimoji="0" lang="en-US" sz="2800" b="1" i="0" u="none" strike="noStrike" cap="none" normalizeH="0" baseline="0" dirty="0" smtClean="0">
                <a:ln>
                  <a:noFill/>
                </a:ln>
                <a:solidFill>
                  <a:srgbClr val="FFC000"/>
                </a:solidFill>
                <a:effectLst/>
                <a:latin typeface="Arial" pitchFamily="34" charset="0"/>
                <a:ea typeface="Calibri" pitchFamily="34" charset="0"/>
                <a:cs typeface="Arial" pitchFamily="34" charset="0"/>
              </a:rPr>
              <a:t> H</a:t>
            </a:r>
            <a:r>
              <a:rPr kumimoji="0" lang="en-US" sz="2800" b="1" i="0" u="none" strike="noStrike" cap="none" normalizeH="0" baseline="-30000" dirty="0" smtClean="0">
                <a:ln>
                  <a:noFill/>
                </a:ln>
                <a:solidFill>
                  <a:srgbClr val="FFC000"/>
                </a:solidFill>
                <a:effectLst/>
                <a:latin typeface="Arial" pitchFamily="34" charset="0"/>
                <a:ea typeface="Calibri" pitchFamily="34" charset="0"/>
                <a:cs typeface="Arial" pitchFamily="34" charset="0"/>
              </a:rPr>
              <a:t>2</a:t>
            </a:r>
            <a:r>
              <a:rPr kumimoji="0" lang="en-US" sz="2800" b="1" i="0" u="none" strike="noStrike" cap="none" normalizeH="0" baseline="0" dirty="0" smtClean="0">
                <a:ln>
                  <a:noFill/>
                </a:ln>
                <a:solidFill>
                  <a:srgbClr val="FFC000"/>
                </a:solidFill>
                <a:effectLst/>
                <a:latin typeface="Arial" pitchFamily="34" charset="0"/>
                <a:ea typeface="Calibri" pitchFamily="34" charset="0"/>
                <a:cs typeface="Arial" pitchFamily="34" charset="0"/>
              </a:rPr>
              <a:t>O </a:t>
            </a:r>
            <a:r>
              <a:rPr kumimoji="0" lang="en-US" sz="2800" b="1" i="0" u="none" strike="noStrike" cap="none" normalizeH="0" baseline="0" dirty="0" smtClean="0">
                <a:ln>
                  <a:noFill/>
                </a:ln>
                <a:solidFill>
                  <a:srgbClr val="00B0F0"/>
                </a:solidFill>
                <a:effectLst/>
                <a:latin typeface="Arial" pitchFamily="34" charset="0"/>
                <a:ea typeface="Calibri" pitchFamily="34" charset="0"/>
                <a:cs typeface="Arial" pitchFamily="34" charset="0"/>
              </a:rPr>
              <a:t>→</a:t>
            </a:r>
            <a:r>
              <a:rPr kumimoji="0" lang="en-US" sz="2800" b="1" i="0" u="none" strike="noStrike" cap="none" normalizeH="0" baseline="0" dirty="0" smtClean="0">
                <a:ln>
                  <a:noFill/>
                </a:ln>
                <a:solidFill>
                  <a:srgbClr val="FFC000"/>
                </a:solidFill>
                <a:effectLst/>
                <a:latin typeface="Arial" pitchFamily="34" charset="0"/>
                <a:ea typeface="Calibri" pitchFamily="34" charset="0"/>
                <a:cs typeface="Arial" pitchFamily="34" charset="0"/>
              </a:rPr>
              <a:t> L-b-</a:t>
            </a:r>
            <a:r>
              <a:rPr kumimoji="0" lang="en-US" sz="2800" b="1" i="0" u="none" strike="noStrike" cap="none" normalizeH="0" baseline="0" dirty="0" err="1" smtClean="0">
                <a:ln>
                  <a:noFill/>
                </a:ln>
                <a:solidFill>
                  <a:srgbClr val="FFC000"/>
                </a:solidFill>
                <a:effectLst/>
                <a:latin typeface="Arial" pitchFamily="34" charset="0"/>
                <a:ea typeface="Calibri" pitchFamily="34" charset="0"/>
                <a:cs typeface="Arial" pitchFamily="34" charset="0"/>
              </a:rPr>
              <a:t>hydroxyacyl</a:t>
            </a:r>
            <a:r>
              <a:rPr kumimoji="0" lang="en-US" sz="2800" b="1" i="0" u="none" strike="noStrike" cap="none" normalizeH="0" baseline="0" dirty="0" smtClean="0">
                <a:ln>
                  <a:noFill/>
                </a:ln>
                <a:solidFill>
                  <a:srgbClr val="FFC000"/>
                </a:solidFill>
                <a:effectLst/>
                <a:latin typeface="Arial" pitchFamily="34" charset="0"/>
                <a:ea typeface="Calibri" pitchFamily="34" charset="0"/>
                <a:cs typeface="Arial" pitchFamily="34" charset="0"/>
              </a:rPr>
              <a:t> </a:t>
            </a:r>
            <a:r>
              <a:rPr kumimoji="0" lang="en-US" sz="2800" b="1" i="0" u="none" strike="noStrike" cap="none" normalizeH="0" baseline="0" dirty="0" err="1" smtClean="0">
                <a:ln>
                  <a:noFill/>
                </a:ln>
                <a:solidFill>
                  <a:srgbClr val="FFC000"/>
                </a:solidFill>
                <a:effectLst/>
                <a:latin typeface="Arial" pitchFamily="34" charset="0"/>
                <a:ea typeface="Calibri" pitchFamily="34" charset="0"/>
                <a:cs typeface="Arial" pitchFamily="34" charset="0"/>
              </a:rPr>
              <a:t>CoA</a:t>
            </a:r>
            <a:r>
              <a:rPr kumimoji="0" lang="en-US" sz="2800" b="0" i="0" u="none" strike="noStrike" cap="none" normalizeH="0" baseline="0" dirty="0" smtClean="0">
                <a:ln>
                  <a:noFill/>
                </a:ln>
                <a:solidFill>
                  <a:srgbClr val="FFC000"/>
                </a:solidFill>
                <a:effectLst/>
                <a:latin typeface="Arial" pitchFamily="34" charset="0"/>
                <a:cs typeface="Arial" pitchFamily="34" charset="0"/>
              </a:rPr>
              <a:t> </a:t>
            </a:r>
          </a:p>
        </p:txBody>
      </p:sp>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368</TotalTime>
  <Words>672</Words>
  <Application>Microsoft Office PowerPoint</Application>
  <PresentationFormat>On-screen Show (4:3)</PresentationFormat>
  <Paragraphs>52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Sn</dc:creator>
  <cp:lastModifiedBy>Sa</cp:lastModifiedBy>
  <cp:revision>66</cp:revision>
  <dcterms:created xsi:type="dcterms:W3CDTF">2016-12-07T18:28:58Z</dcterms:created>
  <dcterms:modified xsi:type="dcterms:W3CDTF">2019-09-24T19:02:42Z</dcterms:modified>
</cp:coreProperties>
</file>